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076136316" r:id="rId3"/>
    <p:sldId id="308" r:id="rId4"/>
    <p:sldId id="2076136306" r:id="rId5"/>
    <p:sldId id="294" r:id="rId6"/>
    <p:sldId id="307" r:id="rId7"/>
    <p:sldId id="2076136308" r:id="rId8"/>
    <p:sldId id="2076136300" r:id="rId9"/>
    <p:sldId id="2076136302" r:id="rId10"/>
    <p:sldId id="2076136313" r:id="rId11"/>
    <p:sldId id="2076136312" r:id="rId12"/>
    <p:sldId id="293" r:id="rId13"/>
    <p:sldId id="2076136317" r:id="rId14"/>
    <p:sldId id="2076136318" r:id="rId15"/>
    <p:sldId id="2076136315" r:id="rId16"/>
    <p:sldId id="290" r:id="rId17"/>
    <p:sldId id="2076136292" r:id="rId18"/>
    <p:sldId id="2076136310" r:id="rId19"/>
    <p:sldId id="2076136293" r:id="rId20"/>
    <p:sldId id="2076136294" r:id="rId21"/>
    <p:sldId id="2076136311" r:id="rId22"/>
    <p:sldId id="2076136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69448" autoAdjust="0"/>
  </p:normalViewPr>
  <p:slideViewPr>
    <p:cSldViewPr snapToGrid="0">
      <p:cViewPr varScale="1">
        <p:scale>
          <a:sx n="59" d="100"/>
          <a:sy n="59" d="100"/>
        </p:scale>
        <p:origin x="1555" y="67"/>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20112-8F29-496F-8F0B-2E5A2BC0843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CA2CFE-2339-482F-9E47-065124A24EC2}">
      <dgm:prSet/>
      <dgm:spPr/>
      <dgm:t>
        <a:bodyPr/>
        <a:lstStyle/>
        <a:p>
          <a:r>
            <a:rPr lang="en-US"/>
            <a:t>Always audience in mind.</a:t>
          </a:r>
        </a:p>
      </dgm:t>
    </dgm:pt>
    <dgm:pt modelId="{E858DA9D-0386-4628-A271-87F6FB52C401}" type="parTrans" cxnId="{31660A63-EC7D-4FB9-8B7B-ECAB70ECEDAC}">
      <dgm:prSet/>
      <dgm:spPr/>
      <dgm:t>
        <a:bodyPr/>
        <a:lstStyle/>
        <a:p>
          <a:endParaRPr lang="en-US"/>
        </a:p>
      </dgm:t>
    </dgm:pt>
    <dgm:pt modelId="{509914A5-34F5-4914-A87C-B0817D2C8372}" type="sibTrans" cxnId="{31660A63-EC7D-4FB9-8B7B-ECAB70ECEDAC}">
      <dgm:prSet/>
      <dgm:spPr/>
      <dgm:t>
        <a:bodyPr/>
        <a:lstStyle/>
        <a:p>
          <a:endParaRPr lang="en-US"/>
        </a:p>
      </dgm:t>
    </dgm:pt>
    <dgm:pt modelId="{D616FDA7-2B50-42EC-809C-7B643107A6AF}">
      <dgm:prSet/>
      <dgm:spPr/>
      <dgm:t>
        <a:bodyPr/>
        <a:lstStyle/>
        <a:p>
          <a:r>
            <a:rPr lang="en-US"/>
            <a:t>Clever in </a:t>
          </a:r>
          <a:r>
            <a:rPr lang="en-US" b="1"/>
            <a:t>COLORS.</a:t>
          </a:r>
          <a:endParaRPr lang="en-US"/>
        </a:p>
      </dgm:t>
    </dgm:pt>
    <dgm:pt modelId="{96AEBCAB-30BF-4CC2-8416-4D91A3E78525}" type="parTrans" cxnId="{6CCC3853-F7F2-4EC7-8788-6071314FED37}">
      <dgm:prSet/>
      <dgm:spPr/>
      <dgm:t>
        <a:bodyPr/>
        <a:lstStyle/>
        <a:p>
          <a:endParaRPr lang="en-US"/>
        </a:p>
      </dgm:t>
    </dgm:pt>
    <dgm:pt modelId="{8B7A0CF8-24E9-4AC1-AC5B-98FC8DD39287}" type="sibTrans" cxnId="{6CCC3853-F7F2-4EC7-8788-6071314FED37}">
      <dgm:prSet/>
      <dgm:spPr/>
      <dgm:t>
        <a:bodyPr/>
        <a:lstStyle/>
        <a:p>
          <a:endParaRPr lang="en-US"/>
        </a:p>
      </dgm:t>
    </dgm:pt>
    <dgm:pt modelId="{726C144B-15A4-4CEB-ABDE-7E20E9A10FEC}">
      <dgm:prSet/>
      <dgm:spPr/>
      <dgm:t>
        <a:bodyPr/>
        <a:lstStyle/>
        <a:p>
          <a:r>
            <a:rPr lang="en-US"/>
            <a:t>Use more Words.</a:t>
          </a:r>
        </a:p>
      </dgm:t>
    </dgm:pt>
    <dgm:pt modelId="{729AA1E0-E90C-4A4E-B7EB-72B7AF2DF99E}" type="parTrans" cxnId="{08CBD9F0-8F9A-4A1F-9D66-CA3027DCE227}">
      <dgm:prSet/>
      <dgm:spPr/>
      <dgm:t>
        <a:bodyPr/>
        <a:lstStyle/>
        <a:p>
          <a:endParaRPr lang="en-US"/>
        </a:p>
      </dgm:t>
    </dgm:pt>
    <dgm:pt modelId="{6BAF631B-EF08-43EA-B771-0231341E8614}" type="sibTrans" cxnId="{08CBD9F0-8F9A-4A1F-9D66-CA3027DCE227}">
      <dgm:prSet/>
      <dgm:spPr/>
      <dgm:t>
        <a:bodyPr/>
        <a:lstStyle/>
        <a:p>
          <a:endParaRPr lang="en-US"/>
        </a:p>
      </dgm:t>
    </dgm:pt>
    <dgm:pt modelId="{049D2A04-0A14-4DCF-A5A2-698105DF4595}" type="pres">
      <dgm:prSet presAssocID="{41320112-8F29-496F-8F0B-2E5A2BC08432}" presName="root" presStyleCnt="0">
        <dgm:presLayoutVars>
          <dgm:dir/>
          <dgm:resizeHandles val="exact"/>
        </dgm:presLayoutVars>
      </dgm:prSet>
      <dgm:spPr/>
    </dgm:pt>
    <dgm:pt modelId="{6B894774-DC5A-4828-B5E2-EA6D3D4110D3}" type="pres">
      <dgm:prSet presAssocID="{96CA2CFE-2339-482F-9E47-065124A24EC2}" presName="compNode" presStyleCnt="0"/>
      <dgm:spPr/>
    </dgm:pt>
    <dgm:pt modelId="{1BB08484-BA64-42DE-B63E-BC1B240A62B0}" type="pres">
      <dgm:prSet presAssocID="{96CA2CFE-2339-482F-9E47-065124A24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E480B204-4969-4E03-A428-ADFB52DE92BD}" type="pres">
      <dgm:prSet presAssocID="{96CA2CFE-2339-482F-9E47-065124A24EC2}" presName="spaceRect" presStyleCnt="0"/>
      <dgm:spPr/>
    </dgm:pt>
    <dgm:pt modelId="{F484B0BA-AD4F-42E3-8030-E736526BFE7D}" type="pres">
      <dgm:prSet presAssocID="{96CA2CFE-2339-482F-9E47-065124A24EC2}" presName="textRect" presStyleLbl="revTx" presStyleIdx="0" presStyleCnt="3">
        <dgm:presLayoutVars>
          <dgm:chMax val="1"/>
          <dgm:chPref val="1"/>
        </dgm:presLayoutVars>
      </dgm:prSet>
      <dgm:spPr/>
    </dgm:pt>
    <dgm:pt modelId="{9EF6CAD1-38EA-4304-9F4A-28283AE5F879}" type="pres">
      <dgm:prSet presAssocID="{509914A5-34F5-4914-A87C-B0817D2C8372}" presName="sibTrans" presStyleCnt="0"/>
      <dgm:spPr/>
    </dgm:pt>
    <dgm:pt modelId="{AB2A56F7-CC64-4989-BD83-11C5E4C10759}" type="pres">
      <dgm:prSet presAssocID="{D616FDA7-2B50-42EC-809C-7B643107A6AF}" presName="compNode" presStyleCnt="0"/>
      <dgm:spPr/>
    </dgm:pt>
    <dgm:pt modelId="{70DE3ED1-06DA-47DA-9B1D-566FFB9649A3}" type="pres">
      <dgm:prSet presAssocID="{D616FDA7-2B50-42EC-809C-7B643107A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F61F45AF-2947-424E-8635-54DC22049DDA}" type="pres">
      <dgm:prSet presAssocID="{D616FDA7-2B50-42EC-809C-7B643107A6AF}" presName="spaceRect" presStyleCnt="0"/>
      <dgm:spPr/>
    </dgm:pt>
    <dgm:pt modelId="{69ADF740-99EF-4B56-9AD8-84E7678243B1}" type="pres">
      <dgm:prSet presAssocID="{D616FDA7-2B50-42EC-809C-7B643107A6AF}" presName="textRect" presStyleLbl="revTx" presStyleIdx="1" presStyleCnt="3">
        <dgm:presLayoutVars>
          <dgm:chMax val="1"/>
          <dgm:chPref val="1"/>
        </dgm:presLayoutVars>
      </dgm:prSet>
      <dgm:spPr/>
    </dgm:pt>
    <dgm:pt modelId="{DBAE1B0B-E59E-4D1F-B999-FBA06B60EBF0}" type="pres">
      <dgm:prSet presAssocID="{8B7A0CF8-24E9-4AC1-AC5B-98FC8DD39287}" presName="sibTrans" presStyleCnt="0"/>
      <dgm:spPr/>
    </dgm:pt>
    <dgm:pt modelId="{2D69B2EE-9246-4634-966E-A2539020887B}" type="pres">
      <dgm:prSet presAssocID="{726C144B-15A4-4CEB-ABDE-7E20E9A10FEC}" presName="compNode" presStyleCnt="0"/>
      <dgm:spPr/>
    </dgm:pt>
    <dgm:pt modelId="{80177EA8-2466-44DD-938D-9E97904F0258}" type="pres">
      <dgm:prSet presAssocID="{726C144B-15A4-4CEB-ABDE-7E20E9A10F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39BA1C86-2CF8-4A0B-A9DF-E2591C773987}" type="pres">
      <dgm:prSet presAssocID="{726C144B-15A4-4CEB-ABDE-7E20E9A10FEC}" presName="spaceRect" presStyleCnt="0"/>
      <dgm:spPr/>
    </dgm:pt>
    <dgm:pt modelId="{718CD18F-3129-4276-A0D0-E1F040F8A402}" type="pres">
      <dgm:prSet presAssocID="{726C144B-15A4-4CEB-ABDE-7E20E9A10FEC}" presName="textRect" presStyleLbl="revTx" presStyleIdx="2" presStyleCnt="3">
        <dgm:presLayoutVars>
          <dgm:chMax val="1"/>
          <dgm:chPref val="1"/>
        </dgm:presLayoutVars>
      </dgm:prSet>
      <dgm:spPr/>
    </dgm:pt>
  </dgm:ptLst>
  <dgm:cxnLst>
    <dgm:cxn modelId="{20BA323F-864C-43F3-A5C6-8AEF5F0A2F51}" type="presOf" srcId="{726C144B-15A4-4CEB-ABDE-7E20E9A10FEC}" destId="{718CD18F-3129-4276-A0D0-E1F040F8A402}" srcOrd="0" destOrd="0" presId="urn:microsoft.com/office/officeart/2018/2/layout/IconLabelList"/>
    <dgm:cxn modelId="{31660A63-EC7D-4FB9-8B7B-ECAB70ECEDAC}" srcId="{41320112-8F29-496F-8F0B-2E5A2BC08432}" destId="{96CA2CFE-2339-482F-9E47-065124A24EC2}" srcOrd="0" destOrd="0" parTransId="{E858DA9D-0386-4628-A271-87F6FB52C401}" sibTransId="{509914A5-34F5-4914-A87C-B0817D2C8372}"/>
    <dgm:cxn modelId="{38872A43-E0AF-41E7-9130-90249CECF1F0}" type="presOf" srcId="{D616FDA7-2B50-42EC-809C-7B643107A6AF}" destId="{69ADF740-99EF-4B56-9AD8-84E7678243B1}" srcOrd="0" destOrd="0" presId="urn:microsoft.com/office/officeart/2018/2/layout/IconLabelList"/>
    <dgm:cxn modelId="{6FBFAA46-4C5C-47CF-8A75-EF1F278FFB75}" type="presOf" srcId="{41320112-8F29-496F-8F0B-2E5A2BC08432}" destId="{049D2A04-0A14-4DCF-A5A2-698105DF4595}" srcOrd="0" destOrd="0" presId="urn:microsoft.com/office/officeart/2018/2/layout/IconLabelList"/>
    <dgm:cxn modelId="{6CCC3853-F7F2-4EC7-8788-6071314FED37}" srcId="{41320112-8F29-496F-8F0B-2E5A2BC08432}" destId="{D616FDA7-2B50-42EC-809C-7B643107A6AF}" srcOrd="1" destOrd="0" parTransId="{96AEBCAB-30BF-4CC2-8416-4D91A3E78525}" sibTransId="{8B7A0CF8-24E9-4AC1-AC5B-98FC8DD39287}"/>
    <dgm:cxn modelId="{9C0F42B2-639D-4777-9251-587104DB7DBF}" type="presOf" srcId="{96CA2CFE-2339-482F-9E47-065124A24EC2}" destId="{F484B0BA-AD4F-42E3-8030-E736526BFE7D}" srcOrd="0" destOrd="0" presId="urn:microsoft.com/office/officeart/2018/2/layout/IconLabelList"/>
    <dgm:cxn modelId="{08CBD9F0-8F9A-4A1F-9D66-CA3027DCE227}" srcId="{41320112-8F29-496F-8F0B-2E5A2BC08432}" destId="{726C144B-15A4-4CEB-ABDE-7E20E9A10FEC}" srcOrd="2" destOrd="0" parTransId="{729AA1E0-E90C-4A4E-B7EB-72B7AF2DF99E}" sibTransId="{6BAF631B-EF08-43EA-B771-0231341E8614}"/>
    <dgm:cxn modelId="{54EACCAF-F79E-488C-ABDC-562BDA7545F9}" type="presParOf" srcId="{049D2A04-0A14-4DCF-A5A2-698105DF4595}" destId="{6B894774-DC5A-4828-B5E2-EA6D3D4110D3}" srcOrd="0" destOrd="0" presId="urn:microsoft.com/office/officeart/2018/2/layout/IconLabelList"/>
    <dgm:cxn modelId="{76E8CDA6-FA89-4300-8232-C9F8AC0113F7}" type="presParOf" srcId="{6B894774-DC5A-4828-B5E2-EA6D3D4110D3}" destId="{1BB08484-BA64-42DE-B63E-BC1B240A62B0}" srcOrd="0" destOrd="0" presId="urn:microsoft.com/office/officeart/2018/2/layout/IconLabelList"/>
    <dgm:cxn modelId="{9733C01D-F5CC-44AD-A004-9B5028908E20}" type="presParOf" srcId="{6B894774-DC5A-4828-B5E2-EA6D3D4110D3}" destId="{E480B204-4969-4E03-A428-ADFB52DE92BD}" srcOrd="1" destOrd="0" presId="urn:microsoft.com/office/officeart/2018/2/layout/IconLabelList"/>
    <dgm:cxn modelId="{6B662A3F-8B00-4F43-936C-6C34EF54800C}" type="presParOf" srcId="{6B894774-DC5A-4828-B5E2-EA6D3D4110D3}" destId="{F484B0BA-AD4F-42E3-8030-E736526BFE7D}" srcOrd="2" destOrd="0" presId="urn:microsoft.com/office/officeart/2018/2/layout/IconLabelList"/>
    <dgm:cxn modelId="{1E93FD09-6161-4F1D-B98A-6676176405BA}" type="presParOf" srcId="{049D2A04-0A14-4DCF-A5A2-698105DF4595}" destId="{9EF6CAD1-38EA-4304-9F4A-28283AE5F879}" srcOrd="1" destOrd="0" presId="urn:microsoft.com/office/officeart/2018/2/layout/IconLabelList"/>
    <dgm:cxn modelId="{49F2456C-40FB-4FB5-971F-7D65A11DDD34}" type="presParOf" srcId="{049D2A04-0A14-4DCF-A5A2-698105DF4595}" destId="{AB2A56F7-CC64-4989-BD83-11C5E4C10759}" srcOrd="2" destOrd="0" presId="urn:microsoft.com/office/officeart/2018/2/layout/IconLabelList"/>
    <dgm:cxn modelId="{96FB57FB-C5FE-40B6-9EF8-B5FCF99BC170}" type="presParOf" srcId="{AB2A56F7-CC64-4989-BD83-11C5E4C10759}" destId="{70DE3ED1-06DA-47DA-9B1D-566FFB9649A3}" srcOrd="0" destOrd="0" presId="urn:microsoft.com/office/officeart/2018/2/layout/IconLabelList"/>
    <dgm:cxn modelId="{AB37D686-D316-40A1-A86D-8F8C9BB13332}" type="presParOf" srcId="{AB2A56F7-CC64-4989-BD83-11C5E4C10759}" destId="{F61F45AF-2947-424E-8635-54DC22049DDA}" srcOrd="1" destOrd="0" presId="urn:microsoft.com/office/officeart/2018/2/layout/IconLabelList"/>
    <dgm:cxn modelId="{17D151F7-AC92-4CC8-BF53-9A009896FED5}" type="presParOf" srcId="{AB2A56F7-CC64-4989-BD83-11C5E4C10759}" destId="{69ADF740-99EF-4B56-9AD8-84E7678243B1}" srcOrd="2" destOrd="0" presId="urn:microsoft.com/office/officeart/2018/2/layout/IconLabelList"/>
    <dgm:cxn modelId="{4F43A6C7-846D-4A5F-A060-F30A0397412E}" type="presParOf" srcId="{049D2A04-0A14-4DCF-A5A2-698105DF4595}" destId="{DBAE1B0B-E59E-4D1F-B999-FBA06B60EBF0}" srcOrd="3" destOrd="0" presId="urn:microsoft.com/office/officeart/2018/2/layout/IconLabelList"/>
    <dgm:cxn modelId="{72704EAA-DF75-475A-99B1-26C5DEDEA282}" type="presParOf" srcId="{049D2A04-0A14-4DCF-A5A2-698105DF4595}" destId="{2D69B2EE-9246-4634-966E-A2539020887B}" srcOrd="4" destOrd="0" presId="urn:microsoft.com/office/officeart/2018/2/layout/IconLabelList"/>
    <dgm:cxn modelId="{093E2666-58E1-4577-AB21-4C657066CCA2}" type="presParOf" srcId="{2D69B2EE-9246-4634-966E-A2539020887B}" destId="{80177EA8-2466-44DD-938D-9E97904F0258}" srcOrd="0" destOrd="0" presId="urn:microsoft.com/office/officeart/2018/2/layout/IconLabelList"/>
    <dgm:cxn modelId="{6E0A2C84-40C0-49C7-A4DF-F2CBF562800C}" type="presParOf" srcId="{2D69B2EE-9246-4634-966E-A2539020887B}" destId="{39BA1C86-2CF8-4A0B-A9DF-E2591C773987}" srcOrd="1" destOrd="0" presId="urn:microsoft.com/office/officeart/2018/2/layout/IconLabelList"/>
    <dgm:cxn modelId="{40D71A2E-826D-46CD-BA74-C739A4F30F8F}" type="presParOf" srcId="{2D69B2EE-9246-4634-966E-A2539020887B}" destId="{718CD18F-3129-4276-A0D0-E1F040F8A40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20112-8F29-496F-8F0B-2E5A2BC0843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6CA2CFE-2339-482F-9E47-065124A24EC2}">
      <dgm:prSet/>
      <dgm:spPr/>
      <dgm:t>
        <a:bodyPr/>
        <a:lstStyle/>
        <a:p>
          <a:pPr>
            <a:lnSpc>
              <a:spcPct val="100000"/>
            </a:lnSpc>
          </a:pPr>
          <a:r>
            <a:rPr lang="en-US"/>
            <a:t>Always audience in mind.</a:t>
          </a:r>
        </a:p>
      </dgm:t>
    </dgm:pt>
    <dgm:pt modelId="{E858DA9D-0386-4628-A271-87F6FB52C401}" type="parTrans" cxnId="{31660A63-EC7D-4FB9-8B7B-ECAB70ECEDAC}">
      <dgm:prSet/>
      <dgm:spPr/>
      <dgm:t>
        <a:bodyPr/>
        <a:lstStyle/>
        <a:p>
          <a:endParaRPr lang="en-US"/>
        </a:p>
      </dgm:t>
    </dgm:pt>
    <dgm:pt modelId="{509914A5-34F5-4914-A87C-B0817D2C8372}" type="sibTrans" cxnId="{31660A63-EC7D-4FB9-8B7B-ECAB70ECEDAC}">
      <dgm:prSet/>
      <dgm:spPr/>
      <dgm:t>
        <a:bodyPr/>
        <a:lstStyle/>
        <a:p>
          <a:endParaRPr lang="en-US"/>
        </a:p>
      </dgm:t>
    </dgm:pt>
    <dgm:pt modelId="{D616FDA7-2B50-42EC-809C-7B643107A6AF}">
      <dgm:prSet/>
      <dgm:spPr/>
      <dgm:t>
        <a:bodyPr/>
        <a:lstStyle/>
        <a:p>
          <a:pPr>
            <a:lnSpc>
              <a:spcPct val="100000"/>
            </a:lnSpc>
          </a:pPr>
          <a:r>
            <a:rPr lang="en-US"/>
            <a:t>Clever in </a:t>
          </a:r>
          <a:r>
            <a:rPr lang="en-US" b="1"/>
            <a:t>COLORS.</a:t>
          </a:r>
          <a:endParaRPr lang="en-US"/>
        </a:p>
      </dgm:t>
    </dgm:pt>
    <dgm:pt modelId="{96AEBCAB-30BF-4CC2-8416-4D91A3E78525}" type="parTrans" cxnId="{6CCC3853-F7F2-4EC7-8788-6071314FED37}">
      <dgm:prSet/>
      <dgm:spPr/>
      <dgm:t>
        <a:bodyPr/>
        <a:lstStyle/>
        <a:p>
          <a:endParaRPr lang="en-US"/>
        </a:p>
      </dgm:t>
    </dgm:pt>
    <dgm:pt modelId="{8B7A0CF8-24E9-4AC1-AC5B-98FC8DD39287}" type="sibTrans" cxnId="{6CCC3853-F7F2-4EC7-8788-6071314FED37}">
      <dgm:prSet/>
      <dgm:spPr/>
      <dgm:t>
        <a:bodyPr/>
        <a:lstStyle/>
        <a:p>
          <a:endParaRPr lang="en-US"/>
        </a:p>
      </dgm:t>
    </dgm:pt>
    <dgm:pt modelId="{726C144B-15A4-4CEB-ABDE-7E20E9A10FEC}">
      <dgm:prSet/>
      <dgm:spPr/>
      <dgm:t>
        <a:bodyPr/>
        <a:lstStyle/>
        <a:p>
          <a:pPr>
            <a:lnSpc>
              <a:spcPct val="100000"/>
            </a:lnSpc>
          </a:pPr>
          <a:r>
            <a:rPr lang="en-US"/>
            <a:t>Use more Words.</a:t>
          </a:r>
        </a:p>
      </dgm:t>
    </dgm:pt>
    <dgm:pt modelId="{729AA1E0-E90C-4A4E-B7EB-72B7AF2DF99E}" type="parTrans" cxnId="{08CBD9F0-8F9A-4A1F-9D66-CA3027DCE227}">
      <dgm:prSet/>
      <dgm:spPr/>
      <dgm:t>
        <a:bodyPr/>
        <a:lstStyle/>
        <a:p>
          <a:endParaRPr lang="en-US"/>
        </a:p>
      </dgm:t>
    </dgm:pt>
    <dgm:pt modelId="{6BAF631B-EF08-43EA-B771-0231341E8614}" type="sibTrans" cxnId="{08CBD9F0-8F9A-4A1F-9D66-CA3027DCE227}">
      <dgm:prSet/>
      <dgm:spPr/>
      <dgm:t>
        <a:bodyPr/>
        <a:lstStyle/>
        <a:p>
          <a:endParaRPr lang="en-US"/>
        </a:p>
      </dgm:t>
    </dgm:pt>
    <dgm:pt modelId="{049D2A04-0A14-4DCF-A5A2-698105DF4595}" type="pres">
      <dgm:prSet presAssocID="{41320112-8F29-496F-8F0B-2E5A2BC08432}" presName="root" presStyleCnt="0">
        <dgm:presLayoutVars>
          <dgm:dir/>
          <dgm:resizeHandles val="exact"/>
        </dgm:presLayoutVars>
      </dgm:prSet>
      <dgm:spPr/>
    </dgm:pt>
    <dgm:pt modelId="{6B894774-DC5A-4828-B5E2-EA6D3D4110D3}" type="pres">
      <dgm:prSet presAssocID="{96CA2CFE-2339-482F-9E47-065124A24EC2}" presName="compNode" presStyleCnt="0"/>
      <dgm:spPr/>
    </dgm:pt>
    <dgm:pt modelId="{1BB08484-BA64-42DE-B63E-BC1B240A62B0}" type="pres">
      <dgm:prSet presAssocID="{96CA2CFE-2339-482F-9E47-065124A24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E480B204-4969-4E03-A428-ADFB52DE92BD}" type="pres">
      <dgm:prSet presAssocID="{96CA2CFE-2339-482F-9E47-065124A24EC2}" presName="spaceRect" presStyleCnt="0"/>
      <dgm:spPr/>
    </dgm:pt>
    <dgm:pt modelId="{F484B0BA-AD4F-42E3-8030-E736526BFE7D}" type="pres">
      <dgm:prSet presAssocID="{96CA2CFE-2339-482F-9E47-065124A24EC2}" presName="textRect" presStyleLbl="revTx" presStyleIdx="0" presStyleCnt="3">
        <dgm:presLayoutVars>
          <dgm:chMax val="1"/>
          <dgm:chPref val="1"/>
        </dgm:presLayoutVars>
      </dgm:prSet>
      <dgm:spPr/>
    </dgm:pt>
    <dgm:pt modelId="{9EF6CAD1-38EA-4304-9F4A-28283AE5F879}" type="pres">
      <dgm:prSet presAssocID="{509914A5-34F5-4914-A87C-B0817D2C8372}" presName="sibTrans" presStyleCnt="0"/>
      <dgm:spPr/>
    </dgm:pt>
    <dgm:pt modelId="{AB2A56F7-CC64-4989-BD83-11C5E4C10759}" type="pres">
      <dgm:prSet presAssocID="{D616FDA7-2B50-42EC-809C-7B643107A6AF}" presName="compNode" presStyleCnt="0"/>
      <dgm:spPr/>
    </dgm:pt>
    <dgm:pt modelId="{70DE3ED1-06DA-47DA-9B1D-566FFB9649A3}" type="pres">
      <dgm:prSet presAssocID="{D616FDA7-2B50-42EC-809C-7B643107A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F61F45AF-2947-424E-8635-54DC22049DDA}" type="pres">
      <dgm:prSet presAssocID="{D616FDA7-2B50-42EC-809C-7B643107A6AF}" presName="spaceRect" presStyleCnt="0"/>
      <dgm:spPr/>
    </dgm:pt>
    <dgm:pt modelId="{69ADF740-99EF-4B56-9AD8-84E7678243B1}" type="pres">
      <dgm:prSet presAssocID="{D616FDA7-2B50-42EC-809C-7B643107A6AF}" presName="textRect" presStyleLbl="revTx" presStyleIdx="1" presStyleCnt="3">
        <dgm:presLayoutVars>
          <dgm:chMax val="1"/>
          <dgm:chPref val="1"/>
        </dgm:presLayoutVars>
      </dgm:prSet>
      <dgm:spPr/>
    </dgm:pt>
    <dgm:pt modelId="{DBAE1B0B-E59E-4D1F-B999-FBA06B60EBF0}" type="pres">
      <dgm:prSet presAssocID="{8B7A0CF8-24E9-4AC1-AC5B-98FC8DD39287}" presName="sibTrans" presStyleCnt="0"/>
      <dgm:spPr/>
    </dgm:pt>
    <dgm:pt modelId="{2D69B2EE-9246-4634-966E-A2539020887B}" type="pres">
      <dgm:prSet presAssocID="{726C144B-15A4-4CEB-ABDE-7E20E9A10FEC}" presName="compNode" presStyleCnt="0"/>
      <dgm:spPr/>
    </dgm:pt>
    <dgm:pt modelId="{80177EA8-2466-44DD-938D-9E97904F0258}" type="pres">
      <dgm:prSet presAssocID="{726C144B-15A4-4CEB-ABDE-7E20E9A10F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39BA1C86-2CF8-4A0B-A9DF-E2591C773987}" type="pres">
      <dgm:prSet presAssocID="{726C144B-15A4-4CEB-ABDE-7E20E9A10FEC}" presName="spaceRect" presStyleCnt="0"/>
      <dgm:spPr/>
    </dgm:pt>
    <dgm:pt modelId="{718CD18F-3129-4276-A0D0-E1F040F8A402}" type="pres">
      <dgm:prSet presAssocID="{726C144B-15A4-4CEB-ABDE-7E20E9A10FEC}" presName="textRect" presStyleLbl="revTx" presStyleIdx="2" presStyleCnt="3">
        <dgm:presLayoutVars>
          <dgm:chMax val="1"/>
          <dgm:chPref val="1"/>
        </dgm:presLayoutVars>
      </dgm:prSet>
      <dgm:spPr/>
    </dgm:pt>
  </dgm:ptLst>
  <dgm:cxnLst>
    <dgm:cxn modelId="{0AE0C602-48E6-4260-8C04-35872E683DC1}" type="presOf" srcId="{96CA2CFE-2339-482F-9E47-065124A24EC2}" destId="{F484B0BA-AD4F-42E3-8030-E736526BFE7D}" srcOrd="0" destOrd="0" presId="urn:microsoft.com/office/officeart/2018/2/layout/IconLabelList"/>
    <dgm:cxn modelId="{31660A63-EC7D-4FB9-8B7B-ECAB70ECEDAC}" srcId="{41320112-8F29-496F-8F0B-2E5A2BC08432}" destId="{96CA2CFE-2339-482F-9E47-065124A24EC2}" srcOrd="0" destOrd="0" parTransId="{E858DA9D-0386-4628-A271-87F6FB52C401}" sibTransId="{509914A5-34F5-4914-A87C-B0817D2C8372}"/>
    <dgm:cxn modelId="{9BBE4F68-077E-4414-BAC7-FF51D77F3BD1}" type="presOf" srcId="{D616FDA7-2B50-42EC-809C-7B643107A6AF}" destId="{69ADF740-99EF-4B56-9AD8-84E7678243B1}" srcOrd="0" destOrd="0" presId="urn:microsoft.com/office/officeart/2018/2/layout/IconLabelList"/>
    <dgm:cxn modelId="{6CCC3853-F7F2-4EC7-8788-6071314FED37}" srcId="{41320112-8F29-496F-8F0B-2E5A2BC08432}" destId="{D616FDA7-2B50-42EC-809C-7B643107A6AF}" srcOrd="1" destOrd="0" parTransId="{96AEBCAB-30BF-4CC2-8416-4D91A3E78525}" sibTransId="{8B7A0CF8-24E9-4AC1-AC5B-98FC8DD39287}"/>
    <dgm:cxn modelId="{DF545CD6-6ED0-47A3-B828-EB86B2C6E7C5}" type="presOf" srcId="{41320112-8F29-496F-8F0B-2E5A2BC08432}" destId="{049D2A04-0A14-4DCF-A5A2-698105DF4595}" srcOrd="0" destOrd="0" presId="urn:microsoft.com/office/officeart/2018/2/layout/IconLabelList"/>
    <dgm:cxn modelId="{08CBD9F0-8F9A-4A1F-9D66-CA3027DCE227}" srcId="{41320112-8F29-496F-8F0B-2E5A2BC08432}" destId="{726C144B-15A4-4CEB-ABDE-7E20E9A10FEC}" srcOrd="2" destOrd="0" parTransId="{729AA1E0-E90C-4A4E-B7EB-72B7AF2DF99E}" sibTransId="{6BAF631B-EF08-43EA-B771-0231341E8614}"/>
    <dgm:cxn modelId="{2CEB44F9-2FBB-4F79-BF4C-63A3C700ADD6}" type="presOf" srcId="{726C144B-15A4-4CEB-ABDE-7E20E9A10FEC}" destId="{718CD18F-3129-4276-A0D0-E1F040F8A402}" srcOrd="0" destOrd="0" presId="urn:microsoft.com/office/officeart/2018/2/layout/IconLabelList"/>
    <dgm:cxn modelId="{E943ABF4-660E-4D61-BE49-7977A12D9B67}" type="presParOf" srcId="{049D2A04-0A14-4DCF-A5A2-698105DF4595}" destId="{6B894774-DC5A-4828-B5E2-EA6D3D4110D3}" srcOrd="0" destOrd="0" presId="urn:microsoft.com/office/officeart/2018/2/layout/IconLabelList"/>
    <dgm:cxn modelId="{8220DFAE-FC0E-4E40-804A-D4959E4C0ADA}" type="presParOf" srcId="{6B894774-DC5A-4828-B5E2-EA6D3D4110D3}" destId="{1BB08484-BA64-42DE-B63E-BC1B240A62B0}" srcOrd="0" destOrd="0" presId="urn:microsoft.com/office/officeart/2018/2/layout/IconLabelList"/>
    <dgm:cxn modelId="{E2B1786F-3DA2-49D1-A61B-4473D50A18C8}" type="presParOf" srcId="{6B894774-DC5A-4828-B5E2-EA6D3D4110D3}" destId="{E480B204-4969-4E03-A428-ADFB52DE92BD}" srcOrd="1" destOrd="0" presId="urn:microsoft.com/office/officeart/2018/2/layout/IconLabelList"/>
    <dgm:cxn modelId="{070E0864-C8D0-4114-AC03-65F7932D6A31}" type="presParOf" srcId="{6B894774-DC5A-4828-B5E2-EA6D3D4110D3}" destId="{F484B0BA-AD4F-42E3-8030-E736526BFE7D}" srcOrd="2" destOrd="0" presId="urn:microsoft.com/office/officeart/2018/2/layout/IconLabelList"/>
    <dgm:cxn modelId="{C014354A-598C-4B72-8CC0-B1FCB4E50069}" type="presParOf" srcId="{049D2A04-0A14-4DCF-A5A2-698105DF4595}" destId="{9EF6CAD1-38EA-4304-9F4A-28283AE5F879}" srcOrd="1" destOrd="0" presId="urn:microsoft.com/office/officeart/2018/2/layout/IconLabelList"/>
    <dgm:cxn modelId="{9809A870-7BFB-467A-9E39-723118AAD073}" type="presParOf" srcId="{049D2A04-0A14-4DCF-A5A2-698105DF4595}" destId="{AB2A56F7-CC64-4989-BD83-11C5E4C10759}" srcOrd="2" destOrd="0" presId="urn:microsoft.com/office/officeart/2018/2/layout/IconLabelList"/>
    <dgm:cxn modelId="{0EE561B2-E55A-4ECF-996B-4B31EE63ED14}" type="presParOf" srcId="{AB2A56F7-CC64-4989-BD83-11C5E4C10759}" destId="{70DE3ED1-06DA-47DA-9B1D-566FFB9649A3}" srcOrd="0" destOrd="0" presId="urn:microsoft.com/office/officeart/2018/2/layout/IconLabelList"/>
    <dgm:cxn modelId="{E8CBF595-D0C3-4DC2-93BE-396213D82D1F}" type="presParOf" srcId="{AB2A56F7-CC64-4989-BD83-11C5E4C10759}" destId="{F61F45AF-2947-424E-8635-54DC22049DDA}" srcOrd="1" destOrd="0" presId="urn:microsoft.com/office/officeart/2018/2/layout/IconLabelList"/>
    <dgm:cxn modelId="{8E902886-DB71-4E09-BBCD-CA1FC87486F6}" type="presParOf" srcId="{AB2A56F7-CC64-4989-BD83-11C5E4C10759}" destId="{69ADF740-99EF-4B56-9AD8-84E7678243B1}" srcOrd="2" destOrd="0" presId="urn:microsoft.com/office/officeart/2018/2/layout/IconLabelList"/>
    <dgm:cxn modelId="{B172FC66-B852-45AD-AECF-91698F0F5307}" type="presParOf" srcId="{049D2A04-0A14-4DCF-A5A2-698105DF4595}" destId="{DBAE1B0B-E59E-4D1F-B999-FBA06B60EBF0}" srcOrd="3" destOrd="0" presId="urn:microsoft.com/office/officeart/2018/2/layout/IconLabelList"/>
    <dgm:cxn modelId="{9C4A5EE0-B75A-456B-8605-A694B1F2C532}" type="presParOf" srcId="{049D2A04-0A14-4DCF-A5A2-698105DF4595}" destId="{2D69B2EE-9246-4634-966E-A2539020887B}" srcOrd="4" destOrd="0" presId="urn:microsoft.com/office/officeart/2018/2/layout/IconLabelList"/>
    <dgm:cxn modelId="{28CC0FEB-1125-4221-86D4-F13D1C111F1E}" type="presParOf" srcId="{2D69B2EE-9246-4634-966E-A2539020887B}" destId="{80177EA8-2466-44DD-938D-9E97904F0258}" srcOrd="0" destOrd="0" presId="urn:microsoft.com/office/officeart/2018/2/layout/IconLabelList"/>
    <dgm:cxn modelId="{CB347FD8-8995-4A16-8FC4-22725CB2570E}" type="presParOf" srcId="{2D69B2EE-9246-4634-966E-A2539020887B}" destId="{39BA1C86-2CF8-4A0B-A9DF-E2591C773987}" srcOrd="1" destOrd="0" presId="urn:microsoft.com/office/officeart/2018/2/layout/IconLabelList"/>
    <dgm:cxn modelId="{BE6A0ABA-00E9-451C-B1E1-CE4C15FF183B}" type="presParOf" srcId="{2D69B2EE-9246-4634-966E-A2539020887B}" destId="{718CD18F-3129-4276-A0D0-E1F040F8A40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8484-BA64-42DE-B63E-BC1B240A62B0}">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4B0BA-AD4F-42E3-8030-E736526BFE7D}">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Always audience in mind.</a:t>
          </a:r>
        </a:p>
      </dsp:txBody>
      <dsp:txXfrm>
        <a:off x="174284" y="2753095"/>
        <a:ext cx="3301169" cy="720000"/>
      </dsp:txXfrm>
    </dsp:sp>
    <dsp:sp modelId="{70DE3ED1-06DA-47DA-9B1D-566FFB9649A3}">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DF740-99EF-4B56-9AD8-84E7678243B1}">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Clever in </a:t>
          </a:r>
          <a:r>
            <a:rPr lang="en-US" sz="2500" b="1" kern="1200"/>
            <a:t>COLORS.</a:t>
          </a:r>
          <a:endParaRPr lang="en-US" sz="2500" kern="1200"/>
        </a:p>
      </dsp:txBody>
      <dsp:txXfrm>
        <a:off x="4053158" y="2753095"/>
        <a:ext cx="3301169" cy="720000"/>
      </dsp:txXfrm>
    </dsp:sp>
    <dsp:sp modelId="{80177EA8-2466-44DD-938D-9E97904F0258}">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CD18F-3129-4276-A0D0-E1F040F8A402}">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Use more Words.</a:t>
          </a:r>
        </a:p>
      </dsp:txBody>
      <dsp:txXfrm>
        <a:off x="7932033" y="2753095"/>
        <a:ext cx="330116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8484-BA64-42DE-B63E-BC1B240A62B0}">
      <dsp:nvSpPr>
        <dsp:cNvPr id="0" name=""/>
        <dsp:cNvSpPr/>
      </dsp:nvSpPr>
      <dsp:spPr>
        <a:xfrm>
          <a:off x="1212569" y="987878"/>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4B0BA-AD4F-42E3-8030-E736526BFE7D}">
      <dsp:nvSpPr>
        <dsp:cNvPr id="0" name=""/>
        <dsp:cNvSpPr/>
      </dsp:nvSpPr>
      <dsp:spPr>
        <a:xfrm>
          <a:off x="417971"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Always audience in mind.</a:t>
          </a:r>
        </a:p>
      </dsp:txBody>
      <dsp:txXfrm>
        <a:off x="417971" y="2644665"/>
        <a:ext cx="2889450" cy="720000"/>
      </dsp:txXfrm>
    </dsp:sp>
    <dsp:sp modelId="{70DE3ED1-06DA-47DA-9B1D-566FFB9649A3}">
      <dsp:nvSpPr>
        <dsp:cNvPr id="0" name=""/>
        <dsp:cNvSpPr/>
      </dsp:nvSpPr>
      <dsp:spPr>
        <a:xfrm>
          <a:off x="4607673" y="987878"/>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DF740-99EF-4B56-9AD8-84E7678243B1}">
      <dsp:nvSpPr>
        <dsp:cNvPr id="0" name=""/>
        <dsp:cNvSpPr/>
      </dsp:nvSpPr>
      <dsp:spPr>
        <a:xfrm>
          <a:off x="3813075"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Clever in </a:t>
          </a:r>
          <a:r>
            <a:rPr lang="en-US" sz="2300" b="1" kern="1200"/>
            <a:t>COLORS.</a:t>
          </a:r>
          <a:endParaRPr lang="en-US" sz="2300" kern="1200"/>
        </a:p>
      </dsp:txBody>
      <dsp:txXfrm>
        <a:off x="3813075" y="2644665"/>
        <a:ext cx="2889450" cy="720000"/>
      </dsp:txXfrm>
    </dsp:sp>
    <dsp:sp modelId="{80177EA8-2466-44DD-938D-9E97904F0258}">
      <dsp:nvSpPr>
        <dsp:cNvPr id="0" name=""/>
        <dsp:cNvSpPr/>
      </dsp:nvSpPr>
      <dsp:spPr>
        <a:xfrm>
          <a:off x="8002777" y="987878"/>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CD18F-3129-4276-A0D0-E1F040F8A402}">
      <dsp:nvSpPr>
        <dsp:cNvPr id="0" name=""/>
        <dsp:cNvSpPr/>
      </dsp:nvSpPr>
      <dsp:spPr>
        <a:xfrm>
          <a:off x="7208178" y="2644665"/>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Use more Words.</a:t>
          </a:r>
        </a:p>
      </dsp:txBody>
      <dsp:txXfrm>
        <a:off x="7208178" y="2644665"/>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pPr/>
              <a:t>11-07-2020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pPr/>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mo.boldbi.com/bi/en-us/dashboards/dd055313-794e-4bc3-b53e-e949170b333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p.powerbi.com/groups/me/reports/279cdc82-8a49-487c-b015-21d6eb900de0/ReportSection0e72bac688f60e7252ea?noSignUpCheck=1"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linkedin.com/posts/dinesh-kumar-prabakaran-b95a6656_leaders-weekend-friday-activity-6678894065909686272-mlH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isme.co/blog/dos-and-donts-chart-mak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infogram.com/blog/color-theory-dos-and-donts-for-data-visualiz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Happy morning guys. I am Dinesh Kumar. Product Manager at Syncfusion Software. I act as Growth Hacker for the Data Platform. And I am happy to present this online session to you all. Here we go!</a:t>
            </a:r>
          </a:p>
        </p:txBody>
      </p:sp>
      <p:sp>
        <p:nvSpPr>
          <p:cNvPr id="4" name="Slide Number Placeholder 3"/>
          <p:cNvSpPr>
            <a:spLocks noGrp="1"/>
          </p:cNvSpPr>
          <p:nvPr>
            <p:ph type="sldNum" sz="quarter" idx="5"/>
          </p:nvPr>
        </p:nvSpPr>
        <p:spPr/>
        <p:txBody>
          <a:bodyPr/>
          <a:lstStyle/>
          <a:p>
            <a:fld id="{5E50757B-0709-4736-92FA-0BEB494FC234}" type="slidenum">
              <a:rPr lang="en-US" smtClean="0"/>
              <a:t>1</a:t>
            </a:fld>
            <a:endParaRPr lang="en-US"/>
          </a:p>
        </p:txBody>
      </p:sp>
    </p:spTree>
    <p:extLst>
      <p:ext uri="{BB962C8B-B14F-4D97-AF65-F5344CB8AC3E}">
        <p14:creationId xmlns:p14="http://schemas.microsoft.com/office/powerpoint/2010/main" val="523887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33459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https://demo.boldbi.com/bi/en-us/dashboards/dd055313-794e-4bc3-b53e-e949170b3331/</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14</a:t>
            </a:fld>
            <a:endParaRPr lang="en-IN"/>
          </a:p>
        </p:txBody>
      </p:sp>
    </p:spTree>
    <p:extLst>
      <p:ext uri="{BB962C8B-B14F-4D97-AF65-F5344CB8AC3E}">
        <p14:creationId xmlns:p14="http://schemas.microsoft.com/office/powerpoint/2010/main" val="354574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a rule book which most of us would be using while we get confused between choosing chart type.</a:t>
            </a:r>
          </a:p>
        </p:txBody>
      </p:sp>
      <p:sp>
        <p:nvSpPr>
          <p:cNvPr id="4" name="Slide Number Placeholder 3"/>
          <p:cNvSpPr>
            <a:spLocks noGrp="1"/>
          </p:cNvSpPr>
          <p:nvPr>
            <p:ph type="sldNum" sz="quarter" idx="5"/>
          </p:nvPr>
        </p:nvSpPr>
        <p:spPr/>
        <p:txBody>
          <a:bodyPr/>
          <a:lstStyle/>
          <a:p>
            <a:fld id="{7299D9CC-4768-4630-9158-F730469C181D}" type="slidenum">
              <a:rPr lang="en-IN" smtClean="0"/>
              <a:pPr/>
              <a:t>15</a:t>
            </a:fld>
            <a:endParaRPr lang="en-IN"/>
          </a:p>
        </p:txBody>
      </p:sp>
    </p:spTree>
    <p:extLst>
      <p:ext uri="{BB962C8B-B14F-4D97-AF65-F5344CB8AC3E}">
        <p14:creationId xmlns:p14="http://schemas.microsoft.com/office/powerpoint/2010/main" val="2528521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Measures are numerical values that mathematical functions work on. Which one of the following is a Measure?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16</a:t>
            </a:fld>
            <a:endParaRPr lang="en-IN"/>
          </a:p>
        </p:txBody>
      </p:sp>
    </p:spTree>
    <p:extLst>
      <p:ext uri="{BB962C8B-B14F-4D97-AF65-F5344CB8AC3E}">
        <p14:creationId xmlns:p14="http://schemas.microsoft.com/office/powerpoint/2010/main" val="3584932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By</a:t>
            </a:r>
            <a:r>
              <a:rPr lang="en-US" sz="1200" baseline="0" dirty="0"/>
              <a:t> exercising </a:t>
            </a:r>
            <a:r>
              <a:rPr lang="en-US" sz="1200" baseline="0"/>
              <a:t>Data Profiling</a:t>
            </a:r>
            <a:endParaRPr lang="en-US" sz="120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17</a:t>
            </a:fld>
            <a:endParaRPr lang="en-IN"/>
          </a:p>
        </p:txBody>
      </p:sp>
    </p:spTree>
    <p:extLst>
      <p:ext uri="{BB962C8B-B14F-4D97-AF65-F5344CB8AC3E}">
        <p14:creationId xmlns:p14="http://schemas.microsoft.com/office/powerpoint/2010/main" val="1766561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dirty="0">
                <a:hlinkClick r:id="rId3"/>
              </a:rPr>
              <a:t>https://app.powerbi.com/groups/me/reports/279cdc82-8a49-487c-b015-21d6eb900de0/ReportSection0e72bac688f60e7252ea?noSignUpCheck=1</a:t>
            </a:r>
            <a:endParaRPr lang="en-US" dirty="0"/>
          </a:p>
          <a:p>
            <a:pPr marL="228600" indent="-228600">
              <a:buNone/>
            </a:pPr>
            <a:endParaRPr lang="en-US" b="0" dirty="0"/>
          </a:p>
          <a:p>
            <a:pPr marL="228600" indent="-228600">
              <a:buNone/>
            </a:pPr>
            <a:r>
              <a:rPr lang="en-US" b="0" dirty="0"/>
              <a:t>Open</a:t>
            </a:r>
            <a:r>
              <a:rPr lang="en-US" b="0" baseline="0" dirty="0"/>
              <a:t> web power bi. Connect to SQL server own COVID-19 data. Start designing and show the best practices with that.</a:t>
            </a:r>
          </a:p>
          <a:p>
            <a:pPr marL="228600" indent="-228600">
              <a:buNone/>
            </a:pPr>
            <a:endParaRPr lang="en-US" b="0" baseline="0" dirty="0"/>
          </a:p>
          <a:p>
            <a:pPr marL="228600" indent="-228600">
              <a:buNone/>
            </a:pPr>
            <a:r>
              <a:rPr lang="en-US" b="0" baseline="0" dirty="0"/>
              <a:t>Finally show already created 2 dashboards and tell the story.</a:t>
            </a:r>
            <a:endParaRPr lang="en-US" b="0"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18</a:t>
            </a:fld>
            <a:endParaRPr lang="en-IN"/>
          </a:p>
        </p:txBody>
      </p:sp>
    </p:spTree>
    <p:extLst>
      <p:ext uri="{BB962C8B-B14F-4D97-AF65-F5344CB8AC3E}">
        <p14:creationId xmlns:p14="http://schemas.microsoft.com/office/powerpoint/2010/main" val="124144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Ideas</a:t>
            </a:r>
          </a:p>
        </p:txBody>
      </p:sp>
      <p:sp>
        <p:nvSpPr>
          <p:cNvPr id="4" name="Slide Number Placeholder 3"/>
          <p:cNvSpPr>
            <a:spLocks noGrp="1"/>
          </p:cNvSpPr>
          <p:nvPr>
            <p:ph type="sldNum" sz="quarter" idx="5"/>
          </p:nvPr>
        </p:nvSpPr>
        <p:spPr/>
        <p:txBody>
          <a:bodyPr/>
          <a:lstStyle/>
          <a:p>
            <a:fld id="{7299D9CC-4768-4630-9158-F730469C181D}" type="slidenum">
              <a:rPr lang="en-IN" smtClean="0"/>
              <a:pPr/>
              <a:t>19</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20</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let me play this video - </a:t>
            </a:r>
            <a:r>
              <a:rPr lang="en-IN" dirty="0">
                <a:hlinkClick r:id="rId3"/>
              </a:rPr>
              <a:t>https://www.linkedin.com/posts/dinesh-kumar-prabakaran-b95a6656_leaders-weekend-friday-activity-6678894065909686272-mlHS/</a:t>
            </a:r>
            <a:endParaRPr lang="en-IN" dirty="0"/>
          </a:p>
          <a:p>
            <a:endParaRPr lang="en-IN" dirty="0"/>
          </a:p>
          <a:p>
            <a:r>
              <a:rPr lang="en-IN" dirty="0"/>
              <a:t>Did you see guys? How powerful the visualization is? Mind understands and gives priority about what it sees first before what it can hear </a:t>
            </a:r>
            <a:r>
              <a:rPr lang="en-IN"/>
              <a:t>by words. </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21</a:t>
            </a:fld>
            <a:endParaRPr lang="en-IN"/>
          </a:p>
        </p:txBody>
      </p:sp>
    </p:spTree>
    <p:extLst>
      <p:ext uri="{BB962C8B-B14F-4D97-AF65-F5344CB8AC3E}">
        <p14:creationId xmlns:p14="http://schemas.microsoft.com/office/powerpoint/2010/main" val="285291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Brain has different learning</a:t>
            </a:r>
            <a:r>
              <a:rPr lang="en-US" baseline="0" dirty="0"/>
              <a:t> and decision making systems. Same way Data Storytelling helps our brain to understand things faster and better.</a:t>
            </a:r>
            <a:endParaRPr lang="en-US" dirty="0"/>
          </a:p>
        </p:txBody>
      </p:sp>
      <p:sp>
        <p:nvSpPr>
          <p:cNvPr id="4" name="Slide Number Placeholder 3"/>
          <p:cNvSpPr>
            <a:spLocks noGrp="1"/>
          </p:cNvSpPr>
          <p:nvPr>
            <p:ph type="sldNum" sz="quarter" idx="10"/>
          </p:nvPr>
        </p:nvSpPr>
        <p:spPr/>
        <p:txBody>
          <a:bodyPr/>
          <a:lstStyle/>
          <a:p>
            <a:fld id="{7299D9CC-4768-4630-9158-F730469C181D}" type="slidenum">
              <a:rPr lang="en-IN" smtClean="0"/>
              <a:pPr/>
              <a:t>2</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000000"/>
                </a:solidFill>
                <a:effectLst/>
                <a:latin typeface="Calibri" panose="020F0502020204030204" pitchFamily="34" charset="0"/>
                <a:ea typeface="+mn-ea"/>
                <a:cs typeface="Calibri" panose="020F0502020204030204" pitchFamily="34" charset="0"/>
                <a:sym typeface="Calibri" panose="020F0502020204030204" pitchFamily="34" charset="0"/>
              </a:rPr>
              <a:t>Any BI tool will be</a:t>
            </a:r>
            <a:r>
              <a:rPr lang="en-US" dirty="0"/>
              <a:t> addressing the following requirements: </a:t>
            </a:r>
          </a:p>
          <a:p>
            <a:pPr marL="228600" indent="-228600">
              <a:buAutoNum type="arabicPeriod"/>
            </a:pPr>
            <a:r>
              <a:rPr lang="en-US" dirty="0"/>
              <a:t>It would enable connectivity in different business apps with ease along with security standards maintained during data transfers.</a:t>
            </a:r>
          </a:p>
          <a:p>
            <a:pPr marL="228600" indent="-228600">
              <a:buAutoNum type="arabicPeriod"/>
            </a:pPr>
            <a:r>
              <a:rPr lang="en-US" dirty="0"/>
              <a:t>It would allow analyzing those data.</a:t>
            </a:r>
          </a:p>
          <a:p>
            <a:pPr marL="228600" indent="-228600">
              <a:buAutoNum type="arabicPeriod"/>
            </a:pPr>
            <a:r>
              <a:rPr lang="en-US" dirty="0"/>
              <a:t>It would allow creating effective visuals easily and should be able to narrate the insights on its own.</a:t>
            </a:r>
          </a:p>
          <a:p>
            <a:pPr marL="228600" indent="-228600">
              <a:buAutoNum type="arabicPeriod"/>
            </a:pPr>
            <a:endParaRPr lang="en-US" dirty="0"/>
          </a:p>
          <a:p>
            <a:pPr marL="0" indent="0">
              <a:buNone/>
            </a:pPr>
            <a:r>
              <a:rPr lang="en-US" dirty="0"/>
              <a:t>The difference between different tools would be like, number of data source connections / number of charts / administrator features like user management / usability / cost factor / embedding and so on. </a:t>
            </a:r>
          </a:p>
          <a:p>
            <a:endParaRPr lang="en-US" dirty="0"/>
          </a:p>
        </p:txBody>
      </p:sp>
      <p:sp>
        <p:nvSpPr>
          <p:cNvPr id="4" name="Slide Number Placeholder 3"/>
          <p:cNvSpPr>
            <a:spLocks noGrp="1"/>
          </p:cNvSpPr>
          <p:nvPr>
            <p:ph type="sldNum" sz="quarter" idx="5"/>
          </p:nvPr>
        </p:nvSpPr>
        <p:spPr/>
        <p:txBody>
          <a:bodyPr/>
          <a:lstStyle/>
          <a:p>
            <a:fld id="{7299D9CC-4768-4630-9158-F730469C181D}" type="slidenum">
              <a:rPr lang="en-IN" smtClean="0"/>
              <a:pPr/>
              <a:t>3</a:t>
            </a:fld>
            <a:endParaRPr lang="en-IN"/>
          </a:p>
        </p:txBody>
      </p:sp>
    </p:spTree>
    <p:extLst>
      <p:ext uri="{BB962C8B-B14F-4D97-AF65-F5344CB8AC3E}">
        <p14:creationId xmlns:p14="http://schemas.microsoft.com/office/powerpoint/2010/main" val="112371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pPr/>
              <a:t>4</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Most important.</a:t>
            </a:r>
          </a:p>
          <a:p>
            <a:pPr marL="171450" indent="-171450">
              <a:buFontTx/>
              <a:buChar char="-"/>
            </a:pPr>
            <a:r>
              <a:rPr lang="en-IN" dirty="0"/>
              <a:t>This is how the top cream layer gets the view of their business as a story.</a:t>
            </a:r>
          </a:p>
        </p:txBody>
      </p:sp>
      <p:sp>
        <p:nvSpPr>
          <p:cNvPr id="4" name="Slide Number Placeholder 3"/>
          <p:cNvSpPr>
            <a:spLocks noGrp="1"/>
          </p:cNvSpPr>
          <p:nvPr>
            <p:ph type="sldNum" sz="quarter" idx="5"/>
          </p:nvPr>
        </p:nvSpPr>
        <p:spPr/>
        <p:txBody>
          <a:bodyPr/>
          <a:lstStyle/>
          <a:p>
            <a:fld id="{0FA58A73-9AF5-4868-B9BF-52715282A3BA}" type="slidenum">
              <a:rPr lang="en-US" smtClean="0"/>
              <a:pPr/>
              <a:t>5</a:t>
            </a:fld>
            <a:endParaRPr lang="en-US"/>
          </a:p>
        </p:txBody>
      </p:sp>
    </p:spTree>
    <p:extLst>
      <p:ext uri="{BB962C8B-B14F-4D97-AF65-F5344CB8AC3E}">
        <p14:creationId xmlns:p14="http://schemas.microsoft.com/office/powerpoint/2010/main" val="138431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One will look into a dashboard only if he feels he gets some insights out of it.</a:t>
            </a:r>
          </a:p>
        </p:txBody>
      </p:sp>
      <p:sp>
        <p:nvSpPr>
          <p:cNvPr id="4" name="Slide Number Placeholder 3"/>
          <p:cNvSpPr>
            <a:spLocks noGrp="1"/>
          </p:cNvSpPr>
          <p:nvPr>
            <p:ph type="sldNum" sz="quarter" idx="5"/>
          </p:nvPr>
        </p:nvSpPr>
        <p:spPr/>
        <p:txBody>
          <a:bodyPr/>
          <a:lstStyle/>
          <a:p>
            <a:fld id="{0FA58A73-9AF5-4868-B9BF-52715282A3BA}" type="slidenum">
              <a:rPr lang="en-US" smtClean="0"/>
              <a:pPr/>
              <a:t>7</a:t>
            </a:fld>
            <a:endParaRPr lang="en-US"/>
          </a:p>
        </p:txBody>
      </p:sp>
    </p:spTree>
    <p:extLst>
      <p:ext uri="{BB962C8B-B14F-4D97-AF65-F5344CB8AC3E}">
        <p14:creationId xmlns:p14="http://schemas.microsoft.com/office/powerpoint/2010/main" val="1809774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Visuals in PowerPoint. A miniature of Excel and Power BI into PowerPoint itself.</a:t>
            </a:r>
          </a:p>
        </p:txBody>
      </p:sp>
      <p:sp>
        <p:nvSpPr>
          <p:cNvPr id="4" name="Slide Number Placeholder 3"/>
          <p:cNvSpPr>
            <a:spLocks noGrp="1"/>
          </p:cNvSpPr>
          <p:nvPr>
            <p:ph type="sldNum" sz="quarter" idx="5"/>
          </p:nvPr>
        </p:nvSpPr>
        <p:spPr/>
        <p:txBody>
          <a:bodyPr/>
          <a:lstStyle/>
          <a:p>
            <a:fld id="{6CA4753F-1BC7-44B1-AE2C-11D8B03F4906}" type="slidenum">
              <a:rPr lang="en-IN" smtClean="0"/>
              <a:pPr/>
              <a:t>8</a:t>
            </a:fld>
            <a:endParaRPr lang="en-IN"/>
          </a:p>
        </p:txBody>
      </p:sp>
    </p:spTree>
    <p:extLst>
      <p:ext uri="{BB962C8B-B14F-4D97-AF65-F5344CB8AC3E}">
        <p14:creationId xmlns:p14="http://schemas.microsoft.com/office/powerpoint/2010/main" val="3652224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Do we have anyone here know about or using “Ideas” in Excel?</a:t>
            </a:r>
          </a:p>
          <a:p>
            <a:pPr marL="171450" indent="-171450">
              <a:buFontTx/>
              <a:buChar char="-"/>
            </a:pPr>
            <a:r>
              <a:rPr lang="en-IN" dirty="0"/>
              <a:t>Evolving as Automatic Storyteller.</a:t>
            </a:r>
          </a:p>
          <a:p>
            <a:pPr marL="171450" indent="-171450">
              <a:buFontTx/>
              <a:buChar char="-"/>
            </a:pPr>
            <a:r>
              <a:rPr lang="en-IN" dirty="0"/>
              <a:t>Quickest and easiest way of Learning data analysis and storytelling.</a:t>
            </a:r>
          </a:p>
          <a:p>
            <a:pPr marL="171450" indent="-171450">
              <a:buFontTx/>
              <a:buChar char="-"/>
            </a:pPr>
            <a:r>
              <a:rPr lang="en-IN" dirty="0"/>
              <a:t>Works only with internet.</a:t>
            </a:r>
          </a:p>
          <a:p>
            <a:pPr marL="171450" indent="-171450">
              <a:buFontTx/>
              <a:buChar cha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COVID-19 Data as Sheets, Dashboards,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Outliers – Show Energy Data as example. </a:t>
            </a:r>
          </a:p>
        </p:txBody>
      </p:sp>
      <p:sp>
        <p:nvSpPr>
          <p:cNvPr id="4" name="Slide Number Placeholder 3"/>
          <p:cNvSpPr>
            <a:spLocks noGrp="1"/>
          </p:cNvSpPr>
          <p:nvPr>
            <p:ph type="sldNum" sz="quarter" idx="5"/>
          </p:nvPr>
        </p:nvSpPr>
        <p:spPr/>
        <p:txBody>
          <a:bodyPr/>
          <a:lstStyle/>
          <a:p>
            <a:fld id="{6CA4753F-1BC7-44B1-AE2C-11D8B03F4906}" type="slidenum">
              <a:rPr lang="en-IN" smtClean="0"/>
              <a:pPr/>
              <a:t>9</a:t>
            </a:fld>
            <a:endParaRPr lang="en-IN"/>
          </a:p>
        </p:txBody>
      </p:sp>
    </p:spTree>
    <p:extLst>
      <p:ext uri="{BB962C8B-B14F-4D97-AF65-F5344CB8AC3E}">
        <p14:creationId xmlns:p14="http://schemas.microsoft.com/office/powerpoint/2010/main" val="130375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dirty="0">
                <a:solidFill>
                  <a:srgbClr val="000000"/>
                </a:solidFill>
                <a:effectLst/>
                <a:latin typeface="Calibri" panose="020F0502020204030204" pitchFamily="34" charset="0"/>
              </a:rPr>
              <a:t>As mentioned in the first slide, effectively communicating the extracted insight to the target audience is important. These are 3 simple skills to improve the storytelling with data.</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First and foremost is being specific about who your audience is. One should design everything keeping that audience in mind. Creating a chart for a communication purpose for our understanding is an easy task. If we step out of ourselves and think how do, we design for our audience will give effective results. Thinking is nothing but knowing ‘who are they’, ‘what do they care or expect’, ‘what keeps them up at night’.. Designing dashboards, keeping such motivation factors in mind will allow us to get their attention and can get our message across easily.</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coming to colors – It is not only about using pleasing colors in a dashboard. Think about where your audience to look and create a sparing contrast to achieve the attention.</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we should use more words in a dashboard. I mean it is words not sentences. Like axis labels, value labels, titles in a dashboard. Really these words will give more meaning quickly to the numbers and charts present in a dashboard.</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endParaRPr lang="en-US" sz="1200" b="0" i="0" dirty="0">
              <a:solidFill>
                <a:srgbClr val="000000"/>
              </a:solidFill>
              <a:effectLst/>
              <a:latin typeface="Calibri" panose="020F0502020204030204" pitchFamily="34" charset="0"/>
            </a:endParaRPr>
          </a:p>
          <a:p>
            <a:pPr rtl="0" fontAlgn="base"/>
            <a:r>
              <a:rPr lang="en-US" dirty="0">
                <a:hlinkClick r:id="rId3"/>
              </a:rPr>
              <a:t>https://visme.co/blog/dos-and-donts-chart-making/</a:t>
            </a:r>
            <a:endParaRPr lang="en-US" dirty="0"/>
          </a:p>
          <a:p>
            <a:pPr rtl="0" fontAlgn="base"/>
            <a:r>
              <a:rPr lang="en-US" dirty="0">
                <a:hlinkClick r:id="rId4"/>
              </a:rPr>
              <a:t>https://infogram.com/blog/color-theory-dos-and-donts-for-data-visualization/</a:t>
            </a: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87376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pPr/>
              <a:t>11-07-2020</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pPr/>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pPr/>
              <a:t>11-07-2020</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pPr/>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boldbi.com/solutions/education/student-performance-dashboar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TextBox 5"/>
          <p:cNvSpPr txBox="1"/>
          <p:nvPr/>
        </p:nvSpPr>
        <p:spPr>
          <a:xfrm>
            <a:off x="518614" y="936715"/>
            <a:ext cx="8235919" cy="707886"/>
          </a:xfrm>
          <a:prstGeom prst="rect">
            <a:avLst/>
          </a:prstGeom>
          <a:noFill/>
        </p:spPr>
        <p:txBody>
          <a:bodyPr wrap="square" rtlCol="0">
            <a:spAutoFit/>
          </a:bodyPr>
          <a:lstStyle/>
          <a:p>
            <a:r>
              <a:rPr lang="en-US" sz="4000" dirty="0">
                <a:solidFill>
                  <a:schemeClr val="bg1"/>
                </a:solidFill>
                <a:latin typeface="Segoe UI" panose="020B0502040204020203" pitchFamily="34" charset="0"/>
                <a:ea typeface="Segoe UI" panose="020B0502040204020203" pitchFamily="34" charset="0"/>
                <a:cs typeface="Segoe UI" panose="020B0502040204020203" pitchFamily="34" charset="0"/>
              </a:rPr>
              <a:t>Data Storytelling with Power BI</a:t>
            </a:r>
          </a:p>
        </p:txBody>
      </p:sp>
      <p:pic>
        <p:nvPicPr>
          <p:cNvPr id="8" name="Picture 7">
            <a:extLst>
              <a:ext uri="{FF2B5EF4-FFF2-40B4-BE49-F238E27FC236}">
                <a16:creationId xmlns:a16="http://schemas.microsoft.com/office/drawing/2014/main" id="{58F4E47D-5377-4140-A3C8-A0A46C2FBA9F}"/>
              </a:ext>
            </a:extLst>
          </p:cNvPr>
          <p:cNvPicPr>
            <a:picLocks noChangeAspect="1"/>
          </p:cNvPicPr>
          <p:nvPr/>
        </p:nvPicPr>
        <p:blipFill>
          <a:blip r:embed="rId4"/>
          <a:stretch>
            <a:fillRect/>
          </a:stretch>
        </p:blipFill>
        <p:spPr>
          <a:xfrm>
            <a:off x="518614" y="2489204"/>
            <a:ext cx="5351003" cy="3432081"/>
          </a:xfrm>
          <a:prstGeom prst="rect">
            <a:avLst/>
          </a:prstGeom>
        </p:spPr>
      </p:pic>
    </p:spTree>
    <p:extLst>
      <p:ext uri="{BB962C8B-B14F-4D97-AF65-F5344CB8AC3E}">
        <p14:creationId xmlns:p14="http://schemas.microsoft.com/office/powerpoint/2010/main" val="1419328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ight&#10;&#10;Description automatically generated">
            <a:extLst>
              <a:ext uri="{FF2B5EF4-FFF2-40B4-BE49-F238E27FC236}">
                <a16:creationId xmlns:a16="http://schemas.microsoft.com/office/drawing/2014/main" id="{E5CB8DC0-F58A-42FF-B31E-641364BE3101}"/>
              </a:ext>
            </a:extLst>
          </p:cNvPr>
          <p:cNvPicPr>
            <a:picLocks noChangeAspect="1"/>
          </p:cNvPicPr>
          <p:nvPr/>
        </p:nvPicPr>
        <p:blipFill rotWithShape="1">
          <a:blip r:embed="rId2"/>
          <a:srcRect l="21644" r="62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Basic things to know for Storytelling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07321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Dimensions vs Measures</a:t>
            </a:r>
          </a:p>
        </p:txBody>
      </p:sp>
      <p:pic>
        <p:nvPicPr>
          <p:cNvPr id="5" name="Picture 4">
            <a:extLst>
              <a:ext uri="{FF2B5EF4-FFF2-40B4-BE49-F238E27FC236}">
                <a16:creationId xmlns:a16="http://schemas.microsoft.com/office/drawing/2014/main" id="{F440C969-27AC-447F-BCF0-7CECF9D42C62}"/>
              </a:ext>
            </a:extLst>
          </p:cNvPr>
          <p:cNvPicPr>
            <a:picLocks noChangeAspect="1"/>
          </p:cNvPicPr>
          <p:nvPr/>
        </p:nvPicPr>
        <p:blipFill>
          <a:blip r:embed="rId2"/>
          <a:stretch>
            <a:fillRect/>
          </a:stretch>
        </p:blipFill>
        <p:spPr>
          <a:xfrm>
            <a:off x="5153822" y="1991191"/>
            <a:ext cx="6553545" cy="2883559"/>
          </a:xfrm>
          <a:prstGeom prst="rect">
            <a:avLst/>
          </a:prstGeom>
        </p:spPr>
      </p:pic>
    </p:spTree>
    <p:extLst>
      <p:ext uri="{BB962C8B-B14F-4D97-AF65-F5344CB8AC3E}">
        <p14:creationId xmlns:p14="http://schemas.microsoft.com/office/powerpoint/2010/main" val="3480013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391378" y="320675"/>
            <a:ext cx="11407487" cy="1325563"/>
          </a:xfrm>
        </p:spPr>
        <p:txBody>
          <a:bodyPr>
            <a:normAutofit/>
          </a:bodyPr>
          <a:lstStyle/>
          <a:p>
            <a:r>
              <a:rPr lang="en-US" sz="5400" dirty="0">
                <a:solidFill>
                  <a:schemeClr val="bg1"/>
                </a:solidFill>
              </a:rPr>
              <a:t>Three things for effective visualization</a:t>
            </a:r>
          </a:p>
        </p:txBody>
      </p:sp>
      <p:pic>
        <p:nvPicPr>
          <p:cNvPr id="6147" name="Picture 3" descr="Picture 11">
            <a:extLst>
              <a:ext uri="{FF2B5EF4-FFF2-40B4-BE49-F238E27FC236}">
                <a16:creationId xmlns:a16="http://schemas.microsoft.com/office/drawing/2014/main" id="{F52848B5-5D34-4E93-A6F4-88527131B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4625" y="6261100"/>
            <a:ext cx="15986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5" descr="Rectangle 15">
            <a:extLst>
              <a:ext uri="{FF2B5EF4-FFF2-40B4-BE49-F238E27FC236}">
                <a16:creationId xmlns:a16="http://schemas.microsoft.com/office/drawing/2014/main" id="{4E0894E6-7817-4CED-8B1A-5936906FC430}"/>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rgbClr val="FFFFFF"/>
                </a:solidFill>
              </a:rPr>
              <a:t>June 2019 </a:t>
            </a:r>
            <a:endParaRPr lang="en-US" altLang="en-US" sz="1400">
              <a:solidFill>
                <a:srgbClr val="FFFFFF"/>
              </a:solidFill>
            </a:endParaRPr>
          </a:p>
        </p:txBody>
      </p:sp>
      <p:sp>
        <p:nvSpPr>
          <p:cNvPr id="11" name="Text Box 6" descr="Rectangle 14">
            <a:extLst>
              <a:ext uri="{FF2B5EF4-FFF2-40B4-BE49-F238E27FC236}">
                <a16:creationId xmlns:a16="http://schemas.microsoft.com/office/drawing/2014/main" id="{3F54B604-28B0-4AC6-ABCA-6280AB348824}"/>
              </a:ext>
            </a:extLst>
          </p:cNvPr>
          <p:cNvSpPr txBox="1">
            <a:spLocks/>
          </p:cNvSpPr>
          <p:nvPr/>
        </p:nvSpPr>
        <p:spPr bwMode="auto">
          <a:xfrm>
            <a:off x="187325" y="6421438"/>
            <a:ext cx="347832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200" dirty="0">
                <a:solidFill>
                  <a:schemeClr val="bg1"/>
                </a:solidFill>
              </a:rPr>
              <a:t>Copyright © 2020 Syncfusion, Inc.   All rights reserved.</a:t>
            </a:r>
            <a:endParaRPr lang="en-US" altLang="en-US" sz="1200">
              <a:solidFill>
                <a:schemeClr val="bg1"/>
              </a:solidFill>
            </a:endParaRPr>
          </a:p>
        </p:txBody>
      </p:sp>
      <p:sp>
        <p:nvSpPr>
          <p:cNvPr id="12" name="Text Box 7" descr="Rectangle 15">
            <a:extLst>
              <a:ext uri="{FF2B5EF4-FFF2-40B4-BE49-F238E27FC236}">
                <a16:creationId xmlns:a16="http://schemas.microsoft.com/office/drawing/2014/main" id="{49AE5F4A-5C87-4AD9-B8C5-E4BDEBDB03B8}"/>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chemeClr val="bg1"/>
                </a:solidFill>
              </a:rPr>
              <a:t>June 2020 </a:t>
            </a:r>
            <a:endParaRPr lang="en-US" altLang="en-US" sz="1400">
              <a:solidFill>
                <a:schemeClr val="bg1"/>
              </a:solidFill>
            </a:endParaRPr>
          </a:p>
        </p:txBody>
      </p:sp>
      <p:graphicFrame>
        <p:nvGraphicFramePr>
          <p:cNvPr id="6151" name="Content Placeholder 2">
            <a:extLst>
              <a:ext uri="{FF2B5EF4-FFF2-40B4-BE49-F238E27FC236}">
                <a16:creationId xmlns:a16="http://schemas.microsoft.com/office/drawing/2014/main" id="{24D8013A-8E64-492F-8AB0-03C7ABAB8889}"/>
              </a:ext>
            </a:extLst>
          </p:cNvPr>
          <p:cNvGraphicFramePr>
            <a:graphicFrameLocks noGrp="1"/>
          </p:cNvGraphicFramePr>
          <p:nvPr>
            <p:ph idx="1"/>
            <p:extLst>
              <p:ext uri="{D42A27DB-BD31-4B8C-83A1-F6EECF244321}">
                <p14:modId xmlns:p14="http://schemas.microsoft.com/office/powerpoint/2010/main" val="334280112"/>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767351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7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838200" y="557188"/>
            <a:ext cx="10515600" cy="1133499"/>
          </a:xfrm>
        </p:spPr>
        <p:txBody>
          <a:bodyPr>
            <a:normAutofit/>
          </a:bodyPr>
          <a:lstStyle/>
          <a:p>
            <a:pPr algn="ctr"/>
            <a:r>
              <a:rPr lang="en-US" sz="5200"/>
              <a:t>Three things for effective Storytelling</a:t>
            </a:r>
          </a:p>
        </p:txBody>
      </p:sp>
      <p:pic>
        <p:nvPicPr>
          <p:cNvPr id="6147" name="Picture 3" descr="Picture 11">
            <a:extLst>
              <a:ext uri="{FF2B5EF4-FFF2-40B4-BE49-F238E27FC236}">
                <a16:creationId xmlns:a16="http://schemas.microsoft.com/office/drawing/2014/main" id="{F52848B5-5D34-4E93-A6F4-88527131B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4625" y="6261100"/>
            <a:ext cx="15986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5" descr="Rectangle 15">
            <a:extLst>
              <a:ext uri="{FF2B5EF4-FFF2-40B4-BE49-F238E27FC236}">
                <a16:creationId xmlns:a16="http://schemas.microsoft.com/office/drawing/2014/main" id="{4E0894E6-7817-4CED-8B1A-5936906FC430}"/>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rgbClr val="FFFFFF"/>
                </a:solidFill>
              </a:rPr>
              <a:t>June 2019 </a:t>
            </a:r>
            <a:endParaRPr lang="en-US" altLang="en-US" sz="1400">
              <a:solidFill>
                <a:srgbClr val="FFFFFF"/>
              </a:solidFill>
            </a:endParaRPr>
          </a:p>
        </p:txBody>
      </p:sp>
      <p:sp>
        <p:nvSpPr>
          <p:cNvPr id="11" name="Text Box 6" descr="Rectangle 14">
            <a:extLst>
              <a:ext uri="{FF2B5EF4-FFF2-40B4-BE49-F238E27FC236}">
                <a16:creationId xmlns:a16="http://schemas.microsoft.com/office/drawing/2014/main" id="{3F54B604-28B0-4AC6-ABCA-6280AB348824}"/>
              </a:ext>
            </a:extLst>
          </p:cNvPr>
          <p:cNvSpPr txBox="1">
            <a:spLocks/>
          </p:cNvSpPr>
          <p:nvPr/>
        </p:nvSpPr>
        <p:spPr bwMode="auto">
          <a:xfrm>
            <a:off x="187325" y="6421438"/>
            <a:ext cx="347832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200" dirty="0">
                <a:solidFill>
                  <a:schemeClr val="bg1"/>
                </a:solidFill>
              </a:rPr>
              <a:t>Copyright © 2020 Syncfusion, Inc.   All rights reserved.</a:t>
            </a:r>
            <a:endParaRPr lang="en-US" altLang="en-US" sz="1200">
              <a:solidFill>
                <a:schemeClr val="bg1"/>
              </a:solidFill>
            </a:endParaRPr>
          </a:p>
        </p:txBody>
      </p:sp>
      <p:sp>
        <p:nvSpPr>
          <p:cNvPr id="12" name="Text Box 7" descr="Rectangle 15">
            <a:extLst>
              <a:ext uri="{FF2B5EF4-FFF2-40B4-BE49-F238E27FC236}">
                <a16:creationId xmlns:a16="http://schemas.microsoft.com/office/drawing/2014/main" id="{49AE5F4A-5C87-4AD9-B8C5-E4BDEBDB03B8}"/>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chemeClr val="bg1"/>
                </a:solidFill>
              </a:rPr>
              <a:t>June 2020 </a:t>
            </a:r>
            <a:endParaRPr lang="en-US" altLang="en-US" sz="1400">
              <a:solidFill>
                <a:schemeClr val="bg1"/>
              </a:solidFill>
            </a:endParaRPr>
          </a:p>
        </p:txBody>
      </p:sp>
      <p:graphicFrame>
        <p:nvGraphicFramePr>
          <p:cNvPr id="6151" name="Content Placeholder 2">
            <a:extLst>
              <a:ext uri="{FF2B5EF4-FFF2-40B4-BE49-F238E27FC236}">
                <a16:creationId xmlns:a16="http://schemas.microsoft.com/office/drawing/2014/main" id="{24D8013A-8E64-492F-8AB0-03C7ABAB8889}"/>
              </a:ext>
            </a:extLst>
          </p:cNvPr>
          <p:cNvGraphicFramePr>
            <a:graphicFrameLocks noGrp="1"/>
          </p:cNvGraphicFramePr>
          <p:nvPr>
            <p:ph idx="1"/>
            <p:extLst>
              <p:ext uri="{D42A27DB-BD31-4B8C-83A1-F6EECF244321}">
                <p14:modId xmlns:p14="http://schemas.microsoft.com/office/powerpoint/2010/main" val="173678737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39010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C574-23B7-492B-B1E2-00C91DA63E5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Positioning the KPIs</a:t>
            </a:r>
          </a:p>
        </p:txBody>
      </p:sp>
      <p:pic>
        <p:nvPicPr>
          <p:cNvPr id="5" name="Content Placeholder 4">
            <a:extLst>
              <a:ext uri="{FF2B5EF4-FFF2-40B4-BE49-F238E27FC236}">
                <a16:creationId xmlns:a16="http://schemas.microsoft.com/office/drawing/2014/main" id="{A4D11642-DB2B-4AD1-92DC-C60404FC7F80}"/>
              </a:ext>
            </a:extLst>
          </p:cNvPr>
          <p:cNvPicPr>
            <a:picLocks noChangeAspect="1"/>
          </p:cNvPicPr>
          <p:nvPr/>
        </p:nvPicPr>
        <p:blipFill rotWithShape="1">
          <a:blip r:embed="rId3">
            <a:extLst>
              <a:ext uri="{28A0092B-C50C-407E-A947-70E740481C1C}">
                <a14:useLocalDpi xmlns:a14="http://schemas.microsoft.com/office/drawing/2010/main" val="0"/>
              </a:ext>
            </a:extLst>
          </a:blip>
          <a:srcRect t="1844" r="-4" b="19387"/>
          <a:stretch/>
        </p:blipFill>
        <p:spPr>
          <a:xfrm>
            <a:off x="828675" y="1825626"/>
            <a:ext cx="10525125" cy="4351338"/>
          </a:xfrm>
          <a:prstGeom prst="rect">
            <a:avLst/>
          </a:prstGeom>
        </p:spPr>
      </p:pic>
    </p:spTree>
    <p:extLst>
      <p:ext uri="{BB962C8B-B14F-4D97-AF65-F5344CB8AC3E}">
        <p14:creationId xmlns:p14="http://schemas.microsoft.com/office/powerpoint/2010/main" val="31453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Widget-Usage.jpg"/>
          <p:cNvPicPr>
            <a:picLocks noChangeAspect="1"/>
          </p:cNvPicPr>
          <p:nvPr/>
        </p:nvPicPr>
        <p:blipFill>
          <a:blip r:embed="rId3"/>
          <a:stretch>
            <a:fillRect/>
          </a:stretch>
        </p:blipFill>
        <p:spPr>
          <a:xfrm>
            <a:off x="2667000" y="261937"/>
            <a:ext cx="6858000" cy="6334125"/>
          </a:xfrm>
          <a:prstGeom prst="rect">
            <a:avLst/>
          </a:prstGeom>
        </p:spPr>
      </p:pic>
    </p:spTree>
    <p:extLst>
      <p:ext uri="{BB962C8B-B14F-4D97-AF65-F5344CB8AC3E}">
        <p14:creationId xmlns:p14="http://schemas.microsoft.com/office/powerpoint/2010/main" val="3114666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Which one of the following is a Measure?</a:t>
            </a:r>
          </a:p>
          <a:p>
            <a:pPr marL="457200" indent="-457200">
              <a:buAutoNum type="arabicPeriod"/>
            </a:pPr>
            <a:r>
              <a:rPr lang="en-US" sz="2400" dirty="0"/>
              <a:t>Sales Revenue</a:t>
            </a:r>
          </a:p>
          <a:p>
            <a:pPr marL="457200" indent="-457200">
              <a:buAutoNum type="arabicPeriod"/>
            </a:pPr>
            <a:r>
              <a:rPr lang="en-US" sz="2400" dirty="0"/>
              <a:t>Sales Region</a:t>
            </a:r>
          </a:p>
          <a:p>
            <a:pPr marL="457200" indent="-457200">
              <a:buAutoNum type="arabicPeriod"/>
            </a:pPr>
            <a:r>
              <a:rPr lang="en-US" sz="2400" dirty="0"/>
              <a:t>Sales Date</a:t>
            </a:r>
            <a:endParaRPr lang="en-IN" sz="2400" dirty="0"/>
          </a:p>
          <a:p>
            <a:pPr marL="0" indent="0">
              <a:buNone/>
            </a:pPr>
            <a:endParaRPr lang="en-IN" sz="2400" dirty="0"/>
          </a:p>
        </p:txBody>
      </p:sp>
    </p:spTree>
    <p:extLst>
      <p:ext uri="{BB962C8B-B14F-4D97-AF65-F5344CB8AC3E}">
        <p14:creationId xmlns:p14="http://schemas.microsoft.com/office/powerpoint/2010/main" val="137987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955765" y="963877"/>
            <a:ext cx="3494362" cy="4930246"/>
          </a:xfrm>
        </p:spPr>
        <p:txBody>
          <a:bodyPr>
            <a:normAutofit/>
          </a:bodyPr>
          <a:lstStyle/>
          <a:p>
            <a:pPr algn="r"/>
            <a:r>
              <a:rPr lang="en-US" dirty="0">
                <a:solidFill>
                  <a:schemeClr val="accent1"/>
                </a:solidFill>
              </a:rPr>
              <a:t>Can you Answer?</a:t>
            </a:r>
            <a:endParaRPr lang="en-IN" dirty="0">
              <a:solidFill>
                <a:schemeClr val="accent1"/>
              </a:solidFill>
            </a:endParaRP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858466" y="963877"/>
            <a:ext cx="6377769" cy="4930246"/>
          </a:xfrm>
        </p:spPr>
        <p:txBody>
          <a:bodyPr anchor="ctr">
            <a:normAutofit/>
          </a:bodyPr>
          <a:lstStyle/>
          <a:p>
            <a:pPr marL="0" indent="0">
              <a:buNone/>
            </a:pPr>
            <a:r>
              <a:rPr lang="en-US" sz="2400" dirty="0"/>
              <a:t>Which one of the following is a dimension?</a:t>
            </a:r>
          </a:p>
          <a:p>
            <a:pPr marL="457200" indent="-457200">
              <a:buAutoNum type="arabicPeriod"/>
            </a:pPr>
            <a:r>
              <a:rPr lang="en-US" sz="2400" dirty="0"/>
              <a:t>Age of a person</a:t>
            </a:r>
          </a:p>
          <a:p>
            <a:pPr marL="457200" indent="-457200">
              <a:buAutoNum type="arabicPeriod"/>
            </a:pPr>
            <a:r>
              <a:rPr lang="en-US" sz="2400" dirty="0"/>
              <a:t>Salary of </a:t>
            </a:r>
            <a:r>
              <a:rPr lang="en-US" sz="2400"/>
              <a:t>a person</a:t>
            </a:r>
            <a:endParaRPr lang="en-US" sz="2400" dirty="0"/>
          </a:p>
        </p:txBody>
      </p:sp>
    </p:spTree>
    <p:extLst>
      <p:ext uri="{BB962C8B-B14F-4D97-AF65-F5344CB8AC3E}">
        <p14:creationId xmlns:p14="http://schemas.microsoft.com/office/powerpoint/2010/main" val="3486356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9ABDFC-DECA-439A-8AB3-C38ADBBA41F8}"/>
              </a:ext>
            </a:extLst>
          </p:cNvPr>
          <p:cNvSpPr>
            <a:spLocks noGrp="1"/>
          </p:cNvSpPr>
          <p:nvPr>
            <p:ph type="title"/>
          </p:nvPr>
        </p:nvSpPr>
        <p:spPr>
          <a:xfrm>
            <a:off x="4754054" y="3608970"/>
            <a:ext cx="6589707" cy="1188912"/>
          </a:xfrm>
        </p:spPr>
        <p:txBody>
          <a:bodyPr vert="horz" lIns="91440" tIns="45720" rIns="91440" bIns="45720" rtlCol="0" anchor="b">
            <a:normAutofit/>
          </a:bodyPr>
          <a:lstStyle/>
          <a:p>
            <a:pPr algn="r"/>
            <a:r>
              <a:rPr lang="en-US" sz="3800" kern="1200" dirty="0">
                <a:solidFill>
                  <a:srgbClr val="FFFFFF"/>
                </a:solidFill>
                <a:latin typeface="+mj-lt"/>
                <a:ea typeface="+mj-ea"/>
                <a:cs typeface="+mj-cs"/>
              </a:rPr>
              <a:t>COVID-19 dashboard using Microsoft Power BI</a:t>
            </a:r>
          </a:p>
        </p:txBody>
      </p:sp>
      <p:cxnSp>
        <p:nvCxnSpPr>
          <p:cNvPr id="33"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2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35" name="Freeform: Shape 25">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Arc 31">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itle 1">
            <a:extLst>
              <a:ext uri="{FF2B5EF4-FFF2-40B4-BE49-F238E27FC236}">
                <a16:creationId xmlns:a16="http://schemas.microsoft.com/office/drawing/2014/main" id="{509ABDFC-DECA-439A-8AB3-C38ADBBA41F8}"/>
              </a:ext>
            </a:extLst>
          </p:cNvPr>
          <p:cNvSpPr txBox="1">
            <a:spLocks/>
          </p:cNvSpPr>
          <p:nvPr/>
        </p:nvSpPr>
        <p:spPr>
          <a:xfrm>
            <a:off x="1941883" y="1025048"/>
            <a:ext cx="1548627" cy="971550"/>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FFFFFF"/>
                </a:solidFill>
                <a:effectLst/>
                <a:uLnTx/>
                <a:uFillTx/>
                <a:latin typeface="+mj-lt"/>
                <a:ea typeface="+mj-ea"/>
                <a:cs typeface="+mj-cs"/>
              </a:rPr>
              <a:t>Demo</a:t>
            </a:r>
          </a:p>
        </p:txBody>
      </p:sp>
    </p:spTree>
    <p:extLst>
      <p:ext uri="{BB962C8B-B14F-4D97-AF65-F5344CB8AC3E}">
        <p14:creationId xmlns:p14="http://schemas.microsoft.com/office/powerpoint/2010/main" val="3380041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new feature in Excel that does automatic data visualization?</a:t>
            </a:r>
          </a:p>
          <a:p>
            <a:endParaRPr lang="en-IN" sz="2400" dirty="0"/>
          </a:p>
        </p:txBody>
      </p:sp>
    </p:spTree>
    <p:extLst>
      <p:ext uri="{BB962C8B-B14F-4D97-AF65-F5344CB8AC3E}">
        <p14:creationId xmlns:p14="http://schemas.microsoft.com/office/powerpoint/2010/main" val="2112691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514351" y="490538"/>
            <a:ext cx="11144250" cy="5746121"/>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A chart that explains daily new cases by each day comes under,</a:t>
            </a:r>
          </a:p>
          <a:p>
            <a:pPr marL="457200" indent="-457200">
              <a:buAutoNum type="arabicPeriod"/>
            </a:pPr>
            <a:r>
              <a:rPr lang="en-IN" sz="2400" dirty="0"/>
              <a:t>Comparison</a:t>
            </a:r>
          </a:p>
          <a:p>
            <a:pPr marL="457200" indent="-457200">
              <a:buAutoNum type="arabicPeriod"/>
            </a:pPr>
            <a:r>
              <a:rPr lang="en-IN" sz="2400" dirty="0"/>
              <a:t>Composition</a:t>
            </a:r>
          </a:p>
          <a:p>
            <a:pPr marL="457200" indent="-457200">
              <a:buAutoNum type="arabicPeriod"/>
            </a:pPr>
            <a:r>
              <a:rPr lang="en-IN" sz="2400" dirty="0"/>
              <a:t>Relationship</a:t>
            </a:r>
          </a:p>
          <a:p>
            <a:pPr marL="457200" indent="-457200">
              <a:buAutoNum type="arabicPeriod"/>
            </a:pPr>
            <a:endParaRPr lang="en-IN" sz="2400" dirty="0"/>
          </a:p>
        </p:txBody>
      </p:sp>
    </p:spTree>
    <p:extLst>
      <p:ext uri="{BB962C8B-B14F-4D97-AF65-F5344CB8AC3E}">
        <p14:creationId xmlns:p14="http://schemas.microsoft.com/office/powerpoint/2010/main" val="3818316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sual_Powerful_Than_Words">
            <a:hlinkClick r:id="" action="ppaction://media"/>
            <a:extLst>
              <a:ext uri="{FF2B5EF4-FFF2-40B4-BE49-F238E27FC236}">
                <a16:creationId xmlns:a16="http://schemas.microsoft.com/office/drawing/2014/main" id="{B8D3C647-8338-4EED-8C85-7A2A92AB535F}"/>
              </a:ext>
            </a:extLst>
          </p:cNvPr>
          <p:cNvPicPr>
            <a:picLocks noChangeAspect="1"/>
          </p:cNvPicPr>
          <p:nvPr>
            <a:videoFile r:link="rId2"/>
            <p:extLst>
              <p:ext uri="{DAA4B4D4-6D71-4841-9C94-3DE7FCFB9230}">
                <p14:media xmlns:p14="http://schemas.microsoft.com/office/powerpoint/2010/main" r:embed="rId1">
                  <p14:fade in="2000" out="2000"/>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585565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 ??</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5B9D1B5E-5CEC-4D8B-A82A-2FC438FB8DF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50" r="9886" b="1"/>
          <a:stretch/>
        </p:blipFill>
        <p:spPr>
          <a:xfrm>
            <a:off x="797391" y="804334"/>
            <a:ext cx="10615494" cy="5070210"/>
          </a:xfrm>
          <a:prstGeom prst="rect">
            <a:avLst/>
          </a:prstGeom>
        </p:spPr>
      </p:pic>
    </p:spTree>
    <p:extLst>
      <p:ext uri="{BB962C8B-B14F-4D97-AF65-F5344CB8AC3E}">
        <p14:creationId xmlns:p14="http://schemas.microsoft.com/office/powerpoint/2010/main" val="2163758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Data source</a:t>
            </a:r>
            <a:r>
              <a:rPr lang="en-US" sz="4000" b="1" kern="1200" dirty="0">
                <a:solidFill>
                  <a:srgbClr val="FFFFFF"/>
                </a:solidFill>
                <a:latin typeface="+mj-lt"/>
                <a:ea typeface="+mj-ea"/>
                <a:cs typeface="+mj-cs"/>
              </a:rPr>
              <a:t>s</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000"/>
              <a:t>Find out from where you need to get the data for your project. </a:t>
            </a:r>
          </a:p>
          <a:p>
            <a:pPr lvl="0"/>
            <a:r>
              <a:rPr lang="en-US" sz="2000"/>
              <a:t>Either provided or should search and find.</a:t>
            </a:r>
          </a:p>
          <a:p>
            <a:pPr lvl="0"/>
            <a:endParaRPr lang="en-US" sz="2000"/>
          </a:p>
          <a:p>
            <a:pPr lvl="1"/>
            <a:r>
              <a:rPr lang="en-US" sz="2000"/>
              <a:t>Logs</a:t>
            </a:r>
          </a:p>
          <a:p>
            <a:pPr lvl="1"/>
            <a:r>
              <a:rPr lang="en-US" sz="2000"/>
              <a:t>Databases</a:t>
            </a:r>
          </a:p>
          <a:p>
            <a:pPr lvl="1"/>
            <a:r>
              <a:rPr lang="en-US" sz="2000"/>
              <a:t>Web (REST APIs)</a:t>
            </a:r>
          </a:p>
          <a:p>
            <a:pPr lvl="1"/>
            <a:r>
              <a:rPr lang="en-US" sz="2000"/>
              <a:t>Social Media</a:t>
            </a:r>
          </a:p>
          <a:p>
            <a:pPr lvl="1"/>
            <a:r>
              <a:rPr lang="en-US" sz="2000"/>
              <a:t>…</a:t>
            </a:r>
          </a:p>
          <a:p>
            <a:endParaRPr lang="en-US" sz="2000"/>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l="3041" r="3968" b="2"/>
          <a:stretch/>
        </p:blipFill>
        <p:spPr>
          <a:xfrm>
            <a:off x="6098892" y="2492376"/>
            <a:ext cx="4802404" cy="3563372"/>
          </a:xfrm>
          <a:prstGeom prst="rect">
            <a:avLst/>
          </a:prstGeom>
        </p:spPr>
      </p:pic>
    </p:spTree>
    <p:extLst>
      <p:ext uri="{BB962C8B-B14F-4D97-AF65-F5344CB8AC3E}">
        <p14:creationId xmlns:p14="http://schemas.microsoft.com/office/powerpoint/2010/main" val="179757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Visualize</a:t>
            </a: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400" dirty="0"/>
              <a:t>BI tools for business decisions,</a:t>
            </a:r>
          </a:p>
          <a:p>
            <a:pPr lvl="1"/>
            <a:r>
              <a:rPr lang="en-US" dirty="0"/>
              <a:t>Microsoft Power BI</a:t>
            </a:r>
          </a:p>
          <a:p>
            <a:pPr lvl="1"/>
            <a:r>
              <a:rPr lang="en-US" dirty="0"/>
              <a:t>Tableau</a:t>
            </a:r>
          </a:p>
          <a:p>
            <a:pPr lvl="1"/>
            <a:r>
              <a:rPr lang="en-US" dirty="0"/>
              <a:t>Qlik</a:t>
            </a:r>
          </a:p>
          <a:p>
            <a:pPr lvl="1"/>
            <a:r>
              <a:rPr lang="en-US" dirty="0"/>
              <a:t>Bold BI</a:t>
            </a:r>
          </a:p>
          <a:p>
            <a:pPr lvl="1"/>
            <a:r>
              <a:rPr lang="en-US" dirty="0"/>
              <a:t>…</a:t>
            </a:r>
          </a:p>
          <a:p>
            <a:pPr lvl="1"/>
            <a:r>
              <a:rPr lang="en-US" dirty="0"/>
              <a:t>In-built packages in R, Python</a:t>
            </a:r>
          </a:p>
          <a:p>
            <a:pPr lvl="1"/>
            <a:endParaRPr lang="en-US" dirty="0"/>
          </a:p>
          <a:p>
            <a:pPr lvl="1"/>
            <a:endParaRPr lang="en-US" dirty="0"/>
          </a:p>
          <a:p>
            <a:pPr lvl="1"/>
            <a:endParaRPr lang="en-US" dirty="0"/>
          </a:p>
          <a:p>
            <a:endParaRPr lang="en-US" sz="2400" dirty="0"/>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892" y="2955802"/>
            <a:ext cx="4802404" cy="2636519"/>
          </a:xfrm>
          <a:prstGeom prst="rect">
            <a:avLst/>
          </a:prstGeom>
        </p:spPr>
      </p:pic>
    </p:spTree>
    <p:extLst>
      <p:ext uri="{BB962C8B-B14F-4D97-AF65-F5344CB8AC3E}">
        <p14:creationId xmlns:p14="http://schemas.microsoft.com/office/powerpoint/2010/main" val="167854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AE3C-763A-4B4F-99DF-C99B6D2C2B47}"/>
              </a:ext>
            </a:extLst>
          </p:cNvPr>
          <p:cNvSpPr>
            <a:spLocks noGrp="1"/>
          </p:cNvSpPr>
          <p:nvPr>
            <p:ph type="title"/>
          </p:nvPr>
        </p:nvSpPr>
        <p:spPr>
          <a:xfrm>
            <a:off x="1136428" y="627564"/>
            <a:ext cx="7474172" cy="1325563"/>
          </a:xfrm>
        </p:spPr>
        <p:txBody>
          <a:bodyPr>
            <a:normAutofit/>
          </a:bodyPr>
          <a:lstStyle/>
          <a:p>
            <a:r>
              <a:rPr lang="en-IN" dirty="0"/>
              <a:t>Importance of Storytelling</a:t>
            </a:r>
          </a:p>
        </p:txBody>
      </p:sp>
      <p:sp>
        <p:nvSpPr>
          <p:cNvPr id="3" name="Content Placeholder 2">
            <a:extLst>
              <a:ext uri="{FF2B5EF4-FFF2-40B4-BE49-F238E27FC236}">
                <a16:creationId xmlns:a16="http://schemas.microsoft.com/office/drawing/2014/main" id="{FB3BCDB1-0774-4528-8CA1-95E7F92F4BD9}"/>
              </a:ext>
            </a:extLst>
          </p:cNvPr>
          <p:cNvSpPr>
            <a:spLocks noGrp="1"/>
          </p:cNvSpPr>
          <p:nvPr>
            <p:ph idx="1"/>
          </p:nvPr>
        </p:nvSpPr>
        <p:spPr>
          <a:xfrm>
            <a:off x="1136429" y="2278173"/>
            <a:ext cx="6467867" cy="3450613"/>
          </a:xfrm>
        </p:spPr>
        <p:txBody>
          <a:bodyPr anchor="ctr">
            <a:normAutofit/>
          </a:bodyPr>
          <a:lstStyle/>
          <a:p>
            <a:r>
              <a:rPr lang="en-IN" sz="1700" dirty="0"/>
              <a:t>How to convey your boss with data in Excel with thousands of rows?</a:t>
            </a:r>
          </a:p>
          <a:p>
            <a:pPr lvl="1"/>
            <a:r>
              <a:rPr lang="en-IN" sz="1700" dirty="0"/>
              <a:t>Just convey it as a bar chart / pie chart instead of explaining numbers.</a:t>
            </a:r>
          </a:p>
          <a:p>
            <a:pPr lvl="1"/>
            <a:endParaRPr lang="en-IN" sz="1700" dirty="0"/>
          </a:p>
          <a:p>
            <a:r>
              <a:rPr lang="en-IN" sz="1700" b="1" dirty="0"/>
              <a:t>Meaning</a:t>
            </a:r>
            <a:r>
              <a:rPr lang="en-IN" sz="1700" dirty="0"/>
              <a:t> and </a:t>
            </a:r>
            <a:r>
              <a:rPr lang="en-IN" sz="1700" b="1" dirty="0"/>
              <a:t>purpose</a:t>
            </a:r>
            <a:r>
              <a:rPr lang="en-IN" sz="1700" dirty="0"/>
              <a:t> to the original data.</a:t>
            </a:r>
          </a:p>
          <a:p>
            <a:pPr lvl="1"/>
            <a:r>
              <a:rPr lang="en-IN" sz="1700" dirty="0"/>
              <a:t>See the story that lives in your data.</a:t>
            </a:r>
          </a:p>
          <a:p>
            <a:pPr lvl="1"/>
            <a:endParaRPr lang="en-IN" sz="1700" dirty="0"/>
          </a:p>
          <a:p>
            <a:r>
              <a:rPr lang="en-IN" sz="1700" dirty="0"/>
              <a:t>Discover patterns (HISTORY), metrics (CURRENT) and spot trends (FUTURE).</a:t>
            </a:r>
          </a:p>
          <a:p>
            <a:endParaRPr lang="en-IN" sz="1700" dirty="0"/>
          </a:p>
        </p:txBody>
      </p:sp>
      <p:sp>
        <p:nvSpPr>
          <p:cNvPr id="28"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C:\Users\Admin\AppData\Local\Microsoft\Windows\INetCache\IE\44JGXJHN\shutterstock_298944866data[1].jpg"/>
          <p:cNvPicPr>
            <a:picLocks noChangeAspect="1" noChangeArrowheads="1"/>
          </p:cNvPicPr>
          <p:nvPr/>
        </p:nvPicPr>
        <p:blipFill>
          <a:blip r:embed="rId2"/>
          <a:srcRect/>
          <a:stretch>
            <a:fillRect/>
          </a:stretch>
        </p:blipFill>
        <p:spPr bwMode="auto">
          <a:xfrm>
            <a:off x="8069384" y="2305050"/>
            <a:ext cx="4122616" cy="2724150"/>
          </a:xfrm>
          <a:prstGeom prst="rect">
            <a:avLst/>
          </a:prstGeom>
          <a:noFill/>
        </p:spPr>
      </p:pic>
    </p:spTree>
    <p:extLst>
      <p:ext uri="{BB962C8B-B14F-4D97-AF65-F5344CB8AC3E}">
        <p14:creationId xmlns:p14="http://schemas.microsoft.com/office/powerpoint/2010/main" val="326310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IN" sz="4000" dirty="0">
                <a:solidFill>
                  <a:srgbClr val="FFFFFF"/>
                </a:solidFill>
              </a:rPr>
              <a:t>Understandable to all</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Autofit/>
          </a:bodyPr>
          <a:lstStyle/>
          <a:p>
            <a:r>
              <a:rPr lang="en-US" sz="1400" dirty="0"/>
              <a:t>One </a:t>
            </a:r>
            <a:r>
              <a:rPr lang="en-US" sz="1400" b="1" dirty="0">
                <a:hlinkClick r:id="rId3"/>
              </a:rPr>
              <a:t>Student Performance Analysis Dashboard</a:t>
            </a:r>
            <a:r>
              <a:rPr lang="en-US" sz="1400" dirty="0">
                <a:hlinkClick r:id="rId3"/>
              </a:rPr>
              <a:t> </a:t>
            </a:r>
            <a:r>
              <a:rPr lang="en-US" sz="1400" dirty="0"/>
              <a:t>for entire college;</a:t>
            </a:r>
          </a:p>
          <a:p>
            <a:pPr lvl="1">
              <a:buFontTx/>
              <a:buChar char="-"/>
            </a:pPr>
            <a:r>
              <a:rPr lang="en-US" sz="1400" i="1" dirty="0"/>
              <a:t>Principal/Secretary</a:t>
            </a:r>
            <a:r>
              <a:rPr lang="en-US" sz="1400" dirty="0"/>
              <a:t> – All departments.</a:t>
            </a:r>
          </a:p>
          <a:p>
            <a:pPr lvl="1">
              <a:buFontTx/>
              <a:buChar char="-"/>
            </a:pPr>
            <a:r>
              <a:rPr lang="en-US" sz="1400" i="1" dirty="0"/>
              <a:t>Department head</a:t>
            </a:r>
            <a:r>
              <a:rPr lang="en-US" sz="1400" dirty="0"/>
              <a:t> – Specific department.</a:t>
            </a:r>
          </a:p>
          <a:p>
            <a:pPr lvl="1">
              <a:buFontTx/>
              <a:buChar char="-"/>
            </a:pPr>
            <a:r>
              <a:rPr lang="en-US" sz="1400" i="1" dirty="0"/>
              <a:t>Class Tutors</a:t>
            </a:r>
            <a:r>
              <a:rPr lang="en-US" sz="1400" dirty="0"/>
              <a:t> – Specific class.</a:t>
            </a:r>
          </a:p>
          <a:p>
            <a:r>
              <a:rPr lang="en-US" sz="1800" dirty="0"/>
              <a:t>So the dashboards should be filled-up with visuals understandable for all levels of people.</a:t>
            </a:r>
          </a:p>
          <a:p>
            <a:pPr lvl="1"/>
            <a:endParaRPr lang="en-US" sz="1800" dirty="0"/>
          </a:p>
          <a:p>
            <a:pPr lvl="1"/>
            <a:endParaRPr lang="en-US" sz="1800" dirty="0"/>
          </a:p>
          <a:p>
            <a:pPr lvl="1"/>
            <a:endParaRPr lang="en-US" sz="1800" dirty="0"/>
          </a:p>
          <a:p>
            <a:endParaRPr lang="en-US" sz="1800" dirty="0"/>
          </a:p>
        </p:txBody>
      </p:sp>
      <p:pic>
        <p:nvPicPr>
          <p:cNvPr id="2050" name="Picture 2" descr="A screenshot of a cell phone&#10;&#10;Description automatically generated">
            <a:extLst>
              <a:ext uri="{FF2B5EF4-FFF2-40B4-BE49-F238E27FC236}">
                <a16:creationId xmlns:a16="http://schemas.microsoft.com/office/drawing/2014/main" id="{BD90EC0E-0800-4867-B1EB-13E6925586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 r="31140" b="-1"/>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118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B4C454-D43E-4CE0-8874-863C0C494B81}"/>
              </a:ext>
            </a:extLst>
          </p:cNvPr>
          <p:cNvSpPr/>
          <p:nvPr/>
        </p:nvSpPr>
        <p:spPr>
          <a:xfrm>
            <a:off x="804672" y="4007335"/>
            <a:ext cx="6455833" cy="14979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kern="1200">
                <a:ln w="0"/>
                <a:solidFill>
                  <a:schemeClr val="tx1"/>
                </a:solidFill>
                <a:effectLst>
                  <a:outerShdw blurRad="38100" dist="25400" dir="5400000" algn="ctr" rotWithShape="0">
                    <a:srgbClr val="6E747A">
                      <a:alpha val="43000"/>
                    </a:srgbClr>
                  </a:outerShdw>
                </a:effectLst>
                <a:latin typeface="+mj-lt"/>
                <a:ea typeface="+mj-ea"/>
                <a:cs typeface="+mj-cs"/>
              </a:rPr>
              <a:t>PowerPoint</a:t>
            </a:r>
          </a:p>
        </p:txBody>
      </p:sp>
      <p:sp>
        <p:nvSpPr>
          <p:cNvPr id="97" name="Freeform: Shape 96">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8FAC7C8-9D5D-4EEF-BBC8-A18BDB3B461B}"/>
              </a:ext>
            </a:extLst>
          </p:cNvPr>
          <p:cNvPicPr>
            <a:picLocks noChangeAspect="1"/>
          </p:cNvPicPr>
          <p:nvPr/>
        </p:nvPicPr>
        <p:blipFill rotWithShape="1">
          <a:blip r:embed="rId3"/>
          <a:srcRect r="1446" b="-3"/>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3" name="Picture 2">
            <a:extLst>
              <a:ext uri="{FF2B5EF4-FFF2-40B4-BE49-F238E27FC236}">
                <a16:creationId xmlns:a16="http://schemas.microsoft.com/office/drawing/2014/main" id="{F342D2F1-D90A-483C-9A7E-83032DDD8D58}"/>
              </a:ext>
            </a:extLst>
          </p:cNvPr>
          <p:cNvPicPr>
            <a:picLocks noChangeAspect="1"/>
          </p:cNvPicPr>
          <p:nvPr/>
        </p:nvPicPr>
        <p:blipFill rotWithShape="1">
          <a:blip r:embed="rId4"/>
          <a:srcRect l="11794" r="12292" b="-3"/>
          <a:stretch/>
        </p:blipFill>
        <p:spPr>
          <a:xfrm>
            <a:off x="7816897" y="1584494"/>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val="57694603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9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B4C454-D43E-4CE0-8874-863C0C494B81}"/>
              </a:ext>
            </a:extLst>
          </p:cNvPr>
          <p:cNvSpPr/>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n w="0"/>
                <a:solidFill>
                  <a:srgbClr val="FFFFFF"/>
                </a:solidFill>
                <a:effectLst>
                  <a:outerShdw blurRad="38100" dist="25400" dir="5400000" algn="ctr" rotWithShape="0">
                    <a:srgbClr val="6E747A">
                      <a:alpha val="43000"/>
                    </a:srgbClr>
                  </a:outerShdw>
                </a:effectLst>
                <a:latin typeface="+mj-lt"/>
                <a:ea typeface="+mj-ea"/>
                <a:cs typeface="+mj-cs"/>
              </a:rPr>
              <a:t>Excel</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761"/>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086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1030</Words>
  <Application>Microsoft Office PowerPoint</Application>
  <PresentationFormat>Widescreen</PresentationFormat>
  <Paragraphs>130</Paragraphs>
  <Slides>22</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Segoe UI</vt:lpstr>
      <vt:lpstr>Office Theme</vt:lpstr>
      <vt:lpstr>PowerPoint Presentation</vt:lpstr>
      <vt:lpstr>PowerPoint Presentation</vt:lpstr>
      <vt:lpstr>PowerPoint Presentation</vt:lpstr>
      <vt:lpstr>Data sources</vt:lpstr>
      <vt:lpstr>Visualize</vt:lpstr>
      <vt:lpstr>Importance of Storytelling</vt:lpstr>
      <vt:lpstr>Understandable to all</vt:lpstr>
      <vt:lpstr>PowerPoint Presentation</vt:lpstr>
      <vt:lpstr>PowerPoint Presentation</vt:lpstr>
      <vt:lpstr>Basic things to know for Storytelling</vt:lpstr>
      <vt:lpstr>Dimensions vs Measures</vt:lpstr>
      <vt:lpstr>Three things for effective visualization</vt:lpstr>
      <vt:lpstr>Three things for effective Storytelling</vt:lpstr>
      <vt:lpstr>Positioning the KPIs</vt:lpstr>
      <vt:lpstr>PowerPoint Presentation</vt:lpstr>
      <vt:lpstr>Can you Answer?</vt:lpstr>
      <vt:lpstr>Can you Answer?</vt:lpstr>
      <vt:lpstr>COVID-19 dashboard using Microsoft Power BI</vt:lpstr>
      <vt:lpstr>Can you Answer?</vt:lpstr>
      <vt:lpstr>Can you Answer?</vt:lpstr>
      <vt:lpstr>PowerPoint Presentation</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 P</dc:creator>
  <cp:lastModifiedBy>Dinesh Kumar P</cp:lastModifiedBy>
  <cp:revision>5</cp:revision>
  <dcterms:created xsi:type="dcterms:W3CDTF">2020-07-11T09:42:18Z</dcterms:created>
  <dcterms:modified xsi:type="dcterms:W3CDTF">2020-07-11T09:47:00Z</dcterms:modified>
</cp:coreProperties>
</file>